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256" r:id="rId2"/>
    <p:sldId id="257" r:id="rId3"/>
    <p:sldId id="258" r:id="rId4"/>
    <p:sldId id="259" r:id="rId5"/>
    <p:sldId id="260" r:id="rId6"/>
    <p:sldId id="261" r:id="rId7"/>
    <p:sldId id="262" r:id="rId8"/>
    <p:sldId id="264" r:id="rId9"/>
    <p:sldId id="265" r:id="rId10"/>
    <p:sldId id="263" r:id="rId11"/>
    <p:sldId id="266" r:id="rId12"/>
    <p:sldId id="267" r:id="rId13"/>
    <p:sldId id="268" r:id="rId14"/>
    <p:sldId id="269" r:id="rId15"/>
    <p:sldId id="270" r:id="rId16"/>
    <p:sldId id="271" r:id="rId17"/>
    <p:sldId id="272" r:id="rId18"/>
    <p:sldId id="273" r:id="rId19"/>
    <p:sldId id="274" r:id="rId20"/>
    <p:sldId id="275" r:id="rId21"/>
    <p:sldId id="276" r:id="rId22"/>
    <p:sldId id="278" r:id="rId23"/>
    <p:sldId id="277"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p:clrMru>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4350" autoAdjust="0"/>
    <p:restoredTop sz="94660"/>
  </p:normalViewPr>
  <p:slideViewPr>
    <p:cSldViewPr>
      <p:cViewPr varScale="1">
        <p:scale>
          <a:sx n="69" d="100"/>
          <a:sy n="69" d="100"/>
        </p:scale>
        <p:origin x="-900"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2BCCD3-980F-4A17-B16F-951BFA4D16E7}"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fr-FR"/>
        </a:p>
      </dgm:t>
    </dgm:pt>
    <dgm:pt modelId="{6EA0E77F-5779-44A2-935C-AC235FBBA2E4}">
      <dgm:prSet phldrT="[Texte]" custT="1"/>
      <dgm:spPr/>
      <dgm:t>
        <a:bodyPr/>
        <a:lstStyle/>
        <a:p>
          <a:r>
            <a:rPr lang="fr-FR" sz="3600" b="1" dirty="0" smtClean="0"/>
            <a:t>La politique monétaire est l’ensemble de décisions étatiques ayant pour but d’agir sur:</a:t>
          </a:r>
          <a:endParaRPr lang="fr-FR" sz="3600" b="1" dirty="0"/>
        </a:p>
      </dgm:t>
    </dgm:pt>
    <dgm:pt modelId="{DA52234F-9723-4657-A4BA-31FB2E7A6158}" type="parTrans" cxnId="{61370020-6F04-43F5-B0D0-733819EA7CC1}">
      <dgm:prSet/>
      <dgm:spPr/>
      <dgm:t>
        <a:bodyPr/>
        <a:lstStyle/>
        <a:p>
          <a:endParaRPr lang="fr-FR"/>
        </a:p>
      </dgm:t>
    </dgm:pt>
    <dgm:pt modelId="{C5874A6D-BB61-4051-BDB7-8738A967C829}" type="sibTrans" cxnId="{61370020-6F04-43F5-B0D0-733819EA7CC1}">
      <dgm:prSet/>
      <dgm:spPr/>
      <dgm:t>
        <a:bodyPr/>
        <a:lstStyle/>
        <a:p>
          <a:endParaRPr lang="fr-FR"/>
        </a:p>
      </dgm:t>
    </dgm:pt>
    <dgm:pt modelId="{82348C29-768C-4589-B63F-AB2F93D5F07D}">
      <dgm:prSet phldrT="[Texte]" custT="1"/>
      <dgm:spPr/>
      <dgm:t>
        <a:bodyPr/>
        <a:lstStyle/>
        <a:p>
          <a:r>
            <a:rPr lang="fr-FR" sz="3600" dirty="0" smtClean="0"/>
            <a:t>La quantité de monnaie en circulation ( actions à objectifs internes)</a:t>
          </a:r>
          <a:endParaRPr lang="fr-FR" sz="3600" dirty="0"/>
        </a:p>
      </dgm:t>
    </dgm:pt>
    <dgm:pt modelId="{DFC5D109-3579-42EB-8D24-474FCA58504C}" type="parTrans" cxnId="{D337E3A2-3CBE-4D34-9AE8-A7A88E50DE3A}">
      <dgm:prSet/>
      <dgm:spPr/>
      <dgm:t>
        <a:bodyPr/>
        <a:lstStyle/>
        <a:p>
          <a:endParaRPr lang="fr-FR"/>
        </a:p>
      </dgm:t>
    </dgm:pt>
    <dgm:pt modelId="{1DC28FD6-023C-4EA3-A27A-CCBA2672EC95}" type="sibTrans" cxnId="{D337E3A2-3CBE-4D34-9AE8-A7A88E50DE3A}">
      <dgm:prSet/>
      <dgm:spPr/>
      <dgm:t>
        <a:bodyPr/>
        <a:lstStyle/>
        <a:p>
          <a:endParaRPr lang="fr-FR"/>
        </a:p>
      </dgm:t>
    </dgm:pt>
    <dgm:pt modelId="{9EEF46BD-741F-4EF0-BDBD-76AE11171854}">
      <dgm:prSet phldrT="[Texte]"/>
      <dgm:spPr/>
      <dgm:t>
        <a:bodyPr/>
        <a:lstStyle/>
        <a:p>
          <a:r>
            <a:rPr lang="fr-FR" dirty="0" smtClean="0"/>
            <a:t>La valeur de la monnaie nationale ( actions à objectifs externes)</a:t>
          </a:r>
          <a:endParaRPr lang="fr-FR" dirty="0"/>
        </a:p>
      </dgm:t>
    </dgm:pt>
    <dgm:pt modelId="{6A1B009B-C480-47E5-B54D-E2F0F68CD08C}" type="parTrans" cxnId="{B001BBE9-137F-4360-AC0C-444D09887D87}">
      <dgm:prSet/>
      <dgm:spPr/>
      <dgm:t>
        <a:bodyPr/>
        <a:lstStyle/>
        <a:p>
          <a:endParaRPr lang="fr-FR"/>
        </a:p>
      </dgm:t>
    </dgm:pt>
    <dgm:pt modelId="{F97B93AD-C9B8-4BA9-8429-E2A3EE049577}" type="sibTrans" cxnId="{B001BBE9-137F-4360-AC0C-444D09887D87}">
      <dgm:prSet/>
      <dgm:spPr/>
      <dgm:t>
        <a:bodyPr/>
        <a:lstStyle/>
        <a:p>
          <a:endParaRPr lang="fr-FR"/>
        </a:p>
      </dgm:t>
    </dgm:pt>
    <dgm:pt modelId="{007C94E1-9E61-4BCC-8624-48DCF1950713}" type="pres">
      <dgm:prSet presAssocID="{662BCCD3-980F-4A17-B16F-951BFA4D16E7}" presName="diagram" presStyleCnt="0">
        <dgm:presLayoutVars>
          <dgm:chPref val="1"/>
          <dgm:dir/>
          <dgm:animOne val="branch"/>
          <dgm:animLvl val="lvl"/>
          <dgm:resizeHandles val="exact"/>
        </dgm:presLayoutVars>
      </dgm:prSet>
      <dgm:spPr/>
      <dgm:t>
        <a:bodyPr/>
        <a:lstStyle/>
        <a:p>
          <a:endParaRPr lang="fr-FR"/>
        </a:p>
      </dgm:t>
    </dgm:pt>
    <dgm:pt modelId="{8470504D-6BDC-48D0-8CEE-442BC1A7327E}" type="pres">
      <dgm:prSet presAssocID="{6EA0E77F-5779-44A2-935C-AC235FBBA2E4}" presName="root1" presStyleCnt="0"/>
      <dgm:spPr/>
    </dgm:pt>
    <dgm:pt modelId="{0E7C1D65-7F3A-4909-9024-466BD2BAFE04}" type="pres">
      <dgm:prSet presAssocID="{6EA0E77F-5779-44A2-935C-AC235FBBA2E4}" presName="LevelOneTextNode" presStyleLbl="node0" presStyleIdx="0" presStyleCnt="1" custScaleX="118028" custScaleY="210330">
        <dgm:presLayoutVars>
          <dgm:chPref val="3"/>
        </dgm:presLayoutVars>
      </dgm:prSet>
      <dgm:spPr/>
      <dgm:t>
        <a:bodyPr/>
        <a:lstStyle/>
        <a:p>
          <a:endParaRPr lang="fr-FR"/>
        </a:p>
      </dgm:t>
    </dgm:pt>
    <dgm:pt modelId="{8A9F2B02-6966-474A-B7D4-A81E472F33A6}" type="pres">
      <dgm:prSet presAssocID="{6EA0E77F-5779-44A2-935C-AC235FBBA2E4}" presName="level2hierChild" presStyleCnt="0"/>
      <dgm:spPr/>
    </dgm:pt>
    <dgm:pt modelId="{DEB55210-42E0-4D33-B163-970C6A5CBA0E}" type="pres">
      <dgm:prSet presAssocID="{DFC5D109-3579-42EB-8D24-474FCA58504C}" presName="conn2-1" presStyleLbl="parChTrans1D2" presStyleIdx="0" presStyleCnt="2"/>
      <dgm:spPr/>
      <dgm:t>
        <a:bodyPr/>
        <a:lstStyle/>
        <a:p>
          <a:endParaRPr lang="fr-FR"/>
        </a:p>
      </dgm:t>
    </dgm:pt>
    <dgm:pt modelId="{42083180-3A07-4327-A7EF-B96FC06EF869}" type="pres">
      <dgm:prSet presAssocID="{DFC5D109-3579-42EB-8D24-474FCA58504C}" presName="connTx" presStyleLbl="parChTrans1D2" presStyleIdx="0" presStyleCnt="2"/>
      <dgm:spPr/>
      <dgm:t>
        <a:bodyPr/>
        <a:lstStyle/>
        <a:p>
          <a:endParaRPr lang="fr-FR"/>
        </a:p>
      </dgm:t>
    </dgm:pt>
    <dgm:pt modelId="{093A971F-3AE9-4553-AF80-F16CCE8DA3AD}" type="pres">
      <dgm:prSet presAssocID="{82348C29-768C-4589-B63F-AB2F93D5F07D}" presName="root2" presStyleCnt="0"/>
      <dgm:spPr/>
    </dgm:pt>
    <dgm:pt modelId="{F8C0BA40-0A9B-4372-B286-94D8D0CED11F}" type="pres">
      <dgm:prSet presAssocID="{82348C29-768C-4589-B63F-AB2F93D5F07D}" presName="LevelTwoTextNode" presStyleLbl="node2" presStyleIdx="0" presStyleCnt="2" custScaleX="124763" custScaleY="175645">
        <dgm:presLayoutVars>
          <dgm:chPref val="3"/>
        </dgm:presLayoutVars>
      </dgm:prSet>
      <dgm:spPr/>
      <dgm:t>
        <a:bodyPr/>
        <a:lstStyle/>
        <a:p>
          <a:endParaRPr lang="fr-FR"/>
        </a:p>
      </dgm:t>
    </dgm:pt>
    <dgm:pt modelId="{88CF371F-C66B-4FF1-83F7-D6B6BC5AF2F7}" type="pres">
      <dgm:prSet presAssocID="{82348C29-768C-4589-B63F-AB2F93D5F07D}" presName="level3hierChild" presStyleCnt="0"/>
      <dgm:spPr/>
    </dgm:pt>
    <dgm:pt modelId="{92E583DF-0AE0-4391-8A5A-79CEA669C362}" type="pres">
      <dgm:prSet presAssocID="{6A1B009B-C480-47E5-B54D-E2F0F68CD08C}" presName="conn2-1" presStyleLbl="parChTrans1D2" presStyleIdx="1" presStyleCnt="2"/>
      <dgm:spPr/>
      <dgm:t>
        <a:bodyPr/>
        <a:lstStyle/>
        <a:p>
          <a:endParaRPr lang="fr-FR"/>
        </a:p>
      </dgm:t>
    </dgm:pt>
    <dgm:pt modelId="{E087053E-156C-47B1-889B-124B5C7B69BA}" type="pres">
      <dgm:prSet presAssocID="{6A1B009B-C480-47E5-B54D-E2F0F68CD08C}" presName="connTx" presStyleLbl="parChTrans1D2" presStyleIdx="1" presStyleCnt="2"/>
      <dgm:spPr/>
      <dgm:t>
        <a:bodyPr/>
        <a:lstStyle/>
        <a:p>
          <a:endParaRPr lang="fr-FR"/>
        </a:p>
      </dgm:t>
    </dgm:pt>
    <dgm:pt modelId="{CF351845-82B0-43C4-B11A-AB870FB2B787}" type="pres">
      <dgm:prSet presAssocID="{9EEF46BD-741F-4EF0-BDBD-76AE11171854}" presName="root2" presStyleCnt="0"/>
      <dgm:spPr/>
    </dgm:pt>
    <dgm:pt modelId="{EB6143B1-9FD9-46EB-8CD4-BFE138F9C5A5}" type="pres">
      <dgm:prSet presAssocID="{9EEF46BD-741F-4EF0-BDBD-76AE11171854}" presName="LevelTwoTextNode" presStyleLbl="node2" presStyleIdx="1" presStyleCnt="2" custScaleX="117289" custScaleY="164588">
        <dgm:presLayoutVars>
          <dgm:chPref val="3"/>
        </dgm:presLayoutVars>
      </dgm:prSet>
      <dgm:spPr/>
      <dgm:t>
        <a:bodyPr/>
        <a:lstStyle/>
        <a:p>
          <a:endParaRPr lang="fr-FR"/>
        </a:p>
      </dgm:t>
    </dgm:pt>
    <dgm:pt modelId="{61A2A5EB-0B03-42B9-8869-F38DB21E2201}" type="pres">
      <dgm:prSet presAssocID="{9EEF46BD-741F-4EF0-BDBD-76AE11171854}" presName="level3hierChild" presStyleCnt="0"/>
      <dgm:spPr/>
    </dgm:pt>
  </dgm:ptLst>
  <dgm:cxnLst>
    <dgm:cxn modelId="{0EE24B0B-4B7A-4AE9-B7CA-B415106F1E83}" type="presOf" srcId="{DFC5D109-3579-42EB-8D24-474FCA58504C}" destId="{42083180-3A07-4327-A7EF-B96FC06EF869}" srcOrd="1" destOrd="0" presId="urn:microsoft.com/office/officeart/2005/8/layout/hierarchy2"/>
    <dgm:cxn modelId="{A2835891-D67D-4F5D-B117-98DB9E644650}" type="presOf" srcId="{6EA0E77F-5779-44A2-935C-AC235FBBA2E4}" destId="{0E7C1D65-7F3A-4909-9024-466BD2BAFE04}" srcOrd="0" destOrd="0" presId="urn:microsoft.com/office/officeart/2005/8/layout/hierarchy2"/>
    <dgm:cxn modelId="{7724D52B-3B1E-4AD8-9CAB-AD7393ACE093}" type="presOf" srcId="{82348C29-768C-4589-B63F-AB2F93D5F07D}" destId="{F8C0BA40-0A9B-4372-B286-94D8D0CED11F}" srcOrd="0" destOrd="0" presId="urn:microsoft.com/office/officeart/2005/8/layout/hierarchy2"/>
    <dgm:cxn modelId="{B001BBE9-137F-4360-AC0C-444D09887D87}" srcId="{6EA0E77F-5779-44A2-935C-AC235FBBA2E4}" destId="{9EEF46BD-741F-4EF0-BDBD-76AE11171854}" srcOrd="1" destOrd="0" parTransId="{6A1B009B-C480-47E5-B54D-E2F0F68CD08C}" sibTransId="{F97B93AD-C9B8-4BA9-8429-E2A3EE049577}"/>
    <dgm:cxn modelId="{23D8F5B7-615D-45D9-A643-E596AFD917A9}" type="presOf" srcId="{6A1B009B-C480-47E5-B54D-E2F0F68CD08C}" destId="{92E583DF-0AE0-4391-8A5A-79CEA669C362}" srcOrd="0" destOrd="0" presId="urn:microsoft.com/office/officeart/2005/8/layout/hierarchy2"/>
    <dgm:cxn modelId="{A9401C7E-056D-40D2-9959-3CE246F4E666}" type="presOf" srcId="{6A1B009B-C480-47E5-B54D-E2F0F68CD08C}" destId="{E087053E-156C-47B1-889B-124B5C7B69BA}" srcOrd="1" destOrd="0" presId="urn:microsoft.com/office/officeart/2005/8/layout/hierarchy2"/>
    <dgm:cxn modelId="{1BEEBD8C-FB94-434A-86BC-DACAEF8E4BD3}" type="presOf" srcId="{DFC5D109-3579-42EB-8D24-474FCA58504C}" destId="{DEB55210-42E0-4D33-B163-970C6A5CBA0E}" srcOrd="0" destOrd="0" presId="urn:microsoft.com/office/officeart/2005/8/layout/hierarchy2"/>
    <dgm:cxn modelId="{945DBE9A-50AB-40C1-B3DC-A2EF0ABF328F}" type="presOf" srcId="{9EEF46BD-741F-4EF0-BDBD-76AE11171854}" destId="{EB6143B1-9FD9-46EB-8CD4-BFE138F9C5A5}" srcOrd="0" destOrd="0" presId="urn:microsoft.com/office/officeart/2005/8/layout/hierarchy2"/>
    <dgm:cxn modelId="{61370020-6F04-43F5-B0D0-733819EA7CC1}" srcId="{662BCCD3-980F-4A17-B16F-951BFA4D16E7}" destId="{6EA0E77F-5779-44A2-935C-AC235FBBA2E4}" srcOrd="0" destOrd="0" parTransId="{DA52234F-9723-4657-A4BA-31FB2E7A6158}" sibTransId="{C5874A6D-BB61-4051-BDB7-8738A967C829}"/>
    <dgm:cxn modelId="{7201DF3B-03F0-4001-9166-E81EA2DF6CC1}" type="presOf" srcId="{662BCCD3-980F-4A17-B16F-951BFA4D16E7}" destId="{007C94E1-9E61-4BCC-8624-48DCF1950713}" srcOrd="0" destOrd="0" presId="urn:microsoft.com/office/officeart/2005/8/layout/hierarchy2"/>
    <dgm:cxn modelId="{D337E3A2-3CBE-4D34-9AE8-A7A88E50DE3A}" srcId="{6EA0E77F-5779-44A2-935C-AC235FBBA2E4}" destId="{82348C29-768C-4589-B63F-AB2F93D5F07D}" srcOrd="0" destOrd="0" parTransId="{DFC5D109-3579-42EB-8D24-474FCA58504C}" sibTransId="{1DC28FD6-023C-4EA3-A27A-CCBA2672EC95}"/>
    <dgm:cxn modelId="{44567F5E-A4A4-464E-AA11-87301813BDF7}" type="presParOf" srcId="{007C94E1-9E61-4BCC-8624-48DCF1950713}" destId="{8470504D-6BDC-48D0-8CEE-442BC1A7327E}" srcOrd="0" destOrd="0" presId="urn:microsoft.com/office/officeart/2005/8/layout/hierarchy2"/>
    <dgm:cxn modelId="{5C801F56-E22A-475A-BD07-12A5C01097CE}" type="presParOf" srcId="{8470504D-6BDC-48D0-8CEE-442BC1A7327E}" destId="{0E7C1D65-7F3A-4909-9024-466BD2BAFE04}" srcOrd="0" destOrd="0" presId="urn:microsoft.com/office/officeart/2005/8/layout/hierarchy2"/>
    <dgm:cxn modelId="{6E8954C1-B654-4BA8-A252-E80130F90E25}" type="presParOf" srcId="{8470504D-6BDC-48D0-8CEE-442BC1A7327E}" destId="{8A9F2B02-6966-474A-B7D4-A81E472F33A6}" srcOrd="1" destOrd="0" presId="urn:microsoft.com/office/officeart/2005/8/layout/hierarchy2"/>
    <dgm:cxn modelId="{2F2A51E6-40FB-40E9-BCDC-11BB58709326}" type="presParOf" srcId="{8A9F2B02-6966-474A-B7D4-A81E472F33A6}" destId="{DEB55210-42E0-4D33-B163-970C6A5CBA0E}" srcOrd="0" destOrd="0" presId="urn:microsoft.com/office/officeart/2005/8/layout/hierarchy2"/>
    <dgm:cxn modelId="{DC553200-90B4-486E-8C53-3901F2A739D3}" type="presParOf" srcId="{DEB55210-42E0-4D33-B163-970C6A5CBA0E}" destId="{42083180-3A07-4327-A7EF-B96FC06EF869}" srcOrd="0" destOrd="0" presId="urn:microsoft.com/office/officeart/2005/8/layout/hierarchy2"/>
    <dgm:cxn modelId="{87E60F36-14D6-4420-BD4C-607A392F7398}" type="presParOf" srcId="{8A9F2B02-6966-474A-B7D4-A81E472F33A6}" destId="{093A971F-3AE9-4553-AF80-F16CCE8DA3AD}" srcOrd="1" destOrd="0" presId="urn:microsoft.com/office/officeart/2005/8/layout/hierarchy2"/>
    <dgm:cxn modelId="{8056DA2D-81C4-4AF3-88B2-FC8D3786A2BE}" type="presParOf" srcId="{093A971F-3AE9-4553-AF80-F16CCE8DA3AD}" destId="{F8C0BA40-0A9B-4372-B286-94D8D0CED11F}" srcOrd="0" destOrd="0" presId="urn:microsoft.com/office/officeart/2005/8/layout/hierarchy2"/>
    <dgm:cxn modelId="{097F388C-9F9C-4478-A038-DAD8AF609B90}" type="presParOf" srcId="{093A971F-3AE9-4553-AF80-F16CCE8DA3AD}" destId="{88CF371F-C66B-4FF1-83F7-D6B6BC5AF2F7}" srcOrd="1" destOrd="0" presId="urn:microsoft.com/office/officeart/2005/8/layout/hierarchy2"/>
    <dgm:cxn modelId="{5CB9D407-5DDE-4CDD-BF73-CF68AA6DE35E}" type="presParOf" srcId="{8A9F2B02-6966-474A-B7D4-A81E472F33A6}" destId="{92E583DF-0AE0-4391-8A5A-79CEA669C362}" srcOrd="2" destOrd="0" presId="urn:microsoft.com/office/officeart/2005/8/layout/hierarchy2"/>
    <dgm:cxn modelId="{DD23F0D0-5BA7-4E47-8138-82ECEA3513B6}" type="presParOf" srcId="{92E583DF-0AE0-4391-8A5A-79CEA669C362}" destId="{E087053E-156C-47B1-889B-124B5C7B69BA}" srcOrd="0" destOrd="0" presId="urn:microsoft.com/office/officeart/2005/8/layout/hierarchy2"/>
    <dgm:cxn modelId="{C66CCC70-440C-4628-A87B-59DD7B03FAA2}" type="presParOf" srcId="{8A9F2B02-6966-474A-B7D4-A81E472F33A6}" destId="{CF351845-82B0-43C4-B11A-AB870FB2B787}" srcOrd="3" destOrd="0" presId="urn:microsoft.com/office/officeart/2005/8/layout/hierarchy2"/>
    <dgm:cxn modelId="{438A1050-567D-4202-B9CA-16A822F7907D}" type="presParOf" srcId="{CF351845-82B0-43C4-B11A-AB870FB2B787}" destId="{EB6143B1-9FD9-46EB-8CD4-BFE138F9C5A5}" srcOrd="0" destOrd="0" presId="urn:microsoft.com/office/officeart/2005/8/layout/hierarchy2"/>
    <dgm:cxn modelId="{DBBF44CB-8129-4EC4-9CB6-F78BB230591D}" type="presParOf" srcId="{CF351845-82B0-43C4-B11A-AB870FB2B787}" destId="{61A2A5EB-0B03-42B9-8869-F38DB21E2201}" srcOrd="1" destOrd="0" presId="urn:microsoft.com/office/officeart/2005/8/layout/hierarchy2"/>
  </dgm:cxnLst>
  <dgm:bg/>
  <dgm:whole/>
</dgm:dataModel>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E42008-B1FA-4C97-9AA3-001B70F0CAE1}" type="datetimeFigureOut">
              <a:rPr lang="fr-FR" smtClean="0"/>
              <a:pPr/>
              <a:t>12/02/2016</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9B79DFA-6B54-4B97-B9CE-C7BCB36DCE11}"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A9B79DFA-6B54-4B97-B9CE-C7BCB36DCE11}" type="slidenum">
              <a:rPr lang="fr-FR" smtClean="0"/>
              <a:pPr/>
              <a:t>51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7AEA7E8-C180-44CF-9E45-D37921267D5C}" type="datetimeFigureOut">
              <a:rPr lang="fr-FR" smtClean="0"/>
              <a:pPr/>
              <a:t>12/02/2016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C7DF072-B5D7-4124-B4FE-F50F3A3E6222}"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7AEA7E8-C180-44CF-9E45-D37921267D5C}" type="datetimeFigureOut">
              <a:rPr lang="fr-FR" smtClean="0"/>
              <a:pPr/>
              <a:t>12/02/2016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C7DF072-B5D7-4124-B4FE-F50F3A3E6222}"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7AEA7E8-C180-44CF-9E45-D37921267D5C}" type="datetimeFigureOut">
              <a:rPr lang="fr-FR" smtClean="0"/>
              <a:pPr/>
              <a:t>12/02/2016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C7DF072-B5D7-4124-B4FE-F50F3A3E6222}"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7AEA7E8-C180-44CF-9E45-D37921267D5C}" type="datetimeFigureOut">
              <a:rPr lang="fr-FR" smtClean="0"/>
              <a:pPr/>
              <a:t>12/02/2016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C7DF072-B5D7-4124-B4FE-F50F3A3E6222}"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7AEA7E8-C180-44CF-9E45-D37921267D5C}" type="datetimeFigureOut">
              <a:rPr lang="fr-FR" smtClean="0"/>
              <a:pPr/>
              <a:t>12/02/2016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C7DF072-B5D7-4124-B4FE-F50F3A3E6222}"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7AEA7E8-C180-44CF-9E45-D37921267D5C}" type="datetimeFigureOut">
              <a:rPr lang="fr-FR" smtClean="0"/>
              <a:pPr/>
              <a:t>12/02/2016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C7DF072-B5D7-4124-B4FE-F50F3A3E6222}"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7AEA7E8-C180-44CF-9E45-D37921267D5C}" type="datetimeFigureOut">
              <a:rPr lang="fr-FR" smtClean="0"/>
              <a:pPr/>
              <a:t>12/02/2016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C7DF072-B5D7-4124-B4FE-F50F3A3E6222}"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B7AEA7E8-C180-44CF-9E45-D37921267D5C}" type="datetimeFigureOut">
              <a:rPr lang="fr-FR" smtClean="0"/>
              <a:pPr/>
              <a:t>12/02/2016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C7DF072-B5D7-4124-B4FE-F50F3A3E6222}"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7AEA7E8-C180-44CF-9E45-D37921267D5C}" type="datetimeFigureOut">
              <a:rPr lang="fr-FR" smtClean="0"/>
              <a:pPr/>
              <a:t>12/02/2016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C7DF072-B5D7-4124-B4FE-F50F3A3E6222}"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7AEA7E8-C180-44CF-9E45-D37921267D5C}" type="datetimeFigureOut">
              <a:rPr lang="fr-FR" smtClean="0"/>
              <a:pPr/>
              <a:t>12/02/2016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C7DF072-B5D7-4124-B4FE-F50F3A3E6222}"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7AEA7E8-C180-44CF-9E45-D37921267D5C}" type="datetimeFigureOut">
              <a:rPr lang="fr-FR" smtClean="0"/>
              <a:pPr/>
              <a:t>12/02/2016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C7DF072-B5D7-4124-B4FE-F50F3A3E6222}"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AEA7E8-C180-44CF-9E45-D37921267D5C}" type="datetimeFigureOut">
              <a:rPr lang="fr-FR" smtClean="0"/>
              <a:pPr/>
              <a:t>12/02/2016</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7DF072-B5D7-4124-B4FE-F50F3A3E6222}"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La politique monétaire</a:t>
            </a:r>
            <a:endParaRPr lang="fr-FR" dirty="0"/>
          </a:p>
        </p:txBody>
      </p:sp>
      <p:sp>
        <p:nvSpPr>
          <p:cNvPr id="3" name="Sous-titre 2"/>
          <p:cNvSpPr>
            <a:spLocks noGrp="1"/>
          </p:cNvSpPr>
          <p:nvPr>
            <p:ph type="subTitle" idx="1"/>
          </p:nvPr>
        </p:nvSpPr>
        <p:spPr/>
        <p:txBody>
          <a:bodyPr/>
          <a:lstStyle/>
          <a:p>
            <a:r>
              <a:rPr lang="fr-FR" smtClean="0"/>
              <a:t>Professeur</a:t>
            </a:r>
            <a:r>
              <a:rPr lang="fr-FR" dirty="0" smtClean="0"/>
              <a:t>: </a:t>
            </a:r>
            <a:r>
              <a:rPr lang="fr-FR" dirty="0" err="1" smtClean="0"/>
              <a:t>Imane</a:t>
            </a:r>
            <a:r>
              <a:rPr lang="fr-FR" dirty="0" smtClean="0"/>
              <a:t> MEZIANE</a:t>
            </a:r>
          </a:p>
          <a:p>
            <a:r>
              <a:rPr lang="fr-FR" dirty="0" smtClean="0"/>
              <a:t>Lycée Allal el Fassi</a:t>
            </a:r>
          </a:p>
          <a:p>
            <a:r>
              <a:rPr lang="fr-FR" dirty="0" smtClean="0"/>
              <a:t>Sidi Slimane</a:t>
            </a: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6600" b="1" dirty="0" smtClean="0">
                <a:solidFill>
                  <a:srgbClr val="C00000"/>
                </a:solidFill>
              </a:rPr>
              <a:t>Remarque:</a:t>
            </a:r>
            <a:endParaRPr lang="fr-FR" sz="6600" b="1" dirty="0">
              <a:solidFill>
                <a:srgbClr val="C00000"/>
              </a:solidFill>
            </a:endParaRPr>
          </a:p>
        </p:txBody>
      </p:sp>
      <p:sp>
        <p:nvSpPr>
          <p:cNvPr id="3" name="Espace réservé du contenu 2"/>
          <p:cNvSpPr>
            <a:spLocks noGrp="1"/>
          </p:cNvSpPr>
          <p:nvPr>
            <p:ph idx="1"/>
          </p:nvPr>
        </p:nvSpPr>
        <p:spPr>
          <a:xfrm>
            <a:off x="428596" y="1643050"/>
            <a:ext cx="8401080" cy="2000264"/>
          </a:xfrm>
          <a:ln/>
        </p:spPr>
        <p:style>
          <a:lnRef idx="1">
            <a:schemeClr val="accent1"/>
          </a:lnRef>
          <a:fillRef idx="2">
            <a:schemeClr val="accent1"/>
          </a:fillRef>
          <a:effectRef idx="1">
            <a:schemeClr val="accent1"/>
          </a:effectRef>
          <a:fontRef idx="minor">
            <a:schemeClr val="dk1"/>
          </a:fontRef>
        </p:style>
        <p:txBody>
          <a:bodyPr>
            <a:noAutofit/>
          </a:bodyPr>
          <a:lstStyle/>
          <a:p>
            <a:pPr>
              <a:buNone/>
            </a:pPr>
            <a:r>
              <a:rPr lang="fr-FR" sz="4800" b="1" dirty="0" smtClean="0"/>
              <a:t>Entrées devises – Sortie devises                               = Avoirs extérieurs nets</a:t>
            </a:r>
            <a:endParaRPr lang="fr-FR" sz="4800" b="1" dirty="0"/>
          </a:p>
        </p:txBody>
      </p:sp>
      <p:sp>
        <p:nvSpPr>
          <p:cNvPr id="4" name="ZoneTexte 3"/>
          <p:cNvSpPr txBox="1"/>
          <p:nvPr/>
        </p:nvSpPr>
        <p:spPr>
          <a:xfrm>
            <a:off x="0" y="4357694"/>
            <a:ext cx="8868197" cy="1938992"/>
          </a:xfrm>
          <a:prstGeom prst="rect">
            <a:avLst/>
          </a:prstGeom>
          <a:noFill/>
        </p:spPr>
        <p:txBody>
          <a:bodyPr wrap="square" rtlCol="0">
            <a:spAutoFit/>
          </a:bodyPr>
          <a:lstStyle/>
          <a:p>
            <a:pPr algn="ctr"/>
            <a:r>
              <a:rPr lang="fr-FR" sz="4000" b="1" dirty="0" smtClean="0">
                <a:solidFill>
                  <a:schemeClr val="accent1">
                    <a:lumMod val="75000"/>
                  </a:schemeClr>
                </a:solidFill>
                <a:latin typeface="Bodoni MT Black" pitchFamily="18" charset="0"/>
              </a:rPr>
              <a:t>Si  les avoirs extérieurs nets </a:t>
            </a:r>
          </a:p>
          <a:p>
            <a:pPr algn="ctr"/>
            <a:r>
              <a:rPr lang="fr-FR" sz="4000" b="1" dirty="0" smtClean="0">
                <a:solidFill>
                  <a:schemeClr val="accent1">
                    <a:lumMod val="75000"/>
                  </a:schemeClr>
                </a:solidFill>
                <a:latin typeface="Bodoni MT Black" pitchFamily="18" charset="0"/>
              </a:rPr>
              <a:t>sont positifs, il y a augmentation </a:t>
            </a:r>
          </a:p>
          <a:p>
            <a:pPr algn="ctr"/>
            <a:r>
              <a:rPr lang="fr-FR" sz="4000" b="1" dirty="0" smtClean="0">
                <a:solidFill>
                  <a:schemeClr val="accent1">
                    <a:lumMod val="75000"/>
                  </a:schemeClr>
                </a:solidFill>
                <a:latin typeface="Bodoni MT Black" pitchFamily="18" charset="0"/>
              </a:rPr>
              <a:t>de M3</a:t>
            </a:r>
            <a:endParaRPr lang="fr-FR" sz="4000" b="1" dirty="0">
              <a:solidFill>
                <a:schemeClr val="accent1">
                  <a:lumMod val="75000"/>
                </a:schemeClr>
              </a:solidFill>
              <a:latin typeface="Bodoni MT Black"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buFont typeface="Wingdings" pitchFamily="2" charset="2"/>
              <a:buChar char="v"/>
            </a:pPr>
            <a:r>
              <a:rPr lang="fr-FR" dirty="0" smtClean="0"/>
              <a:t> Le crédit intérieur global</a:t>
            </a:r>
            <a:endParaRPr lang="fr-FR" dirty="0"/>
          </a:p>
        </p:txBody>
      </p:sp>
      <p:sp>
        <p:nvSpPr>
          <p:cNvPr id="3" name="Espace réservé du contenu 2"/>
          <p:cNvSpPr>
            <a:spLocks noGrp="1"/>
          </p:cNvSpPr>
          <p:nvPr>
            <p:ph idx="1"/>
          </p:nvPr>
        </p:nvSpPr>
        <p:spPr>
          <a:xfrm>
            <a:off x="457200" y="1600201"/>
            <a:ext cx="8229600" cy="1185857"/>
          </a:xfrm>
        </p:spPr>
        <p:txBody>
          <a:bodyPr/>
          <a:lstStyle/>
          <a:p>
            <a:pPr>
              <a:buFont typeface="Wingdings" pitchFamily="2" charset="2"/>
              <a:buChar char="Ø"/>
            </a:pPr>
            <a:r>
              <a:rPr lang="fr-FR" dirty="0" smtClean="0"/>
              <a:t> Les créances sur le trésor ( sur l’Etat):</a:t>
            </a:r>
          </a:p>
          <a:p>
            <a:pPr>
              <a:buNone/>
            </a:pPr>
            <a:r>
              <a:rPr lang="fr-FR" dirty="0" smtClean="0"/>
              <a:t>Exemple:</a:t>
            </a:r>
          </a:p>
          <a:p>
            <a:pPr>
              <a:buNone/>
            </a:pPr>
            <a:endParaRPr lang="fr-FR" dirty="0"/>
          </a:p>
        </p:txBody>
      </p:sp>
      <p:sp>
        <p:nvSpPr>
          <p:cNvPr id="4" name="Rectangle 3"/>
          <p:cNvSpPr/>
          <p:nvPr/>
        </p:nvSpPr>
        <p:spPr>
          <a:xfrm>
            <a:off x="0" y="3500438"/>
            <a:ext cx="1785918" cy="15001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smtClean="0"/>
              <a:t>Trésor public</a:t>
            </a:r>
            <a:endParaRPr lang="fr-FR" sz="3600" b="1" dirty="0"/>
          </a:p>
        </p:txBody>
      </p:sp>
      <p:sp>
        <p:nvSpPr>
          <p:cNvPr id="5" name="Flèche droite 4"/>
          <p:cNvSpPr/>
          <p:nvPr/>
        </p:nvSpPr>
        <p:spPr>
          <a:xfrm>
            <a:off x="1857356" y="3857628"/>
            <a:ext cx="1143008" cy="4286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3000364" y="3500438"/>
            <a:ext cx="2571768" cy="15001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t>Banques commerciales</a:t>
            </a:r>
            <a:endParaRPr lang="fr-FR" sz="3200" b="1" dirty="0"/>
          </a:p>
        </p:txBody>
      </p:sp>
      <p:sp>
        <p:nvSpPr>
          <p:cNvPr id="7" name="ZoneTexte 6"/>
          <p:cNvSpPr txBox="1"/>
          <p:nvPr/>
        </p:nvSpPr>
        <p:spPr>
          <a:xfrm>
            <a:off x="5143504" y="2571744"/>
            <a:ext cx="1369286" cy="954107"/>
          </a:xfrm>
          <a:prstGeom prst="rect">
            <a:avLst/>
          </a:prstGeom>
          <a:noFill/>
        </p:spPr>
        <p:txBody>
          <a:bodyPr wrap="none" rtlCol="0">
            <a:spAutoFit/>
          </a:bodyPr>
          <a:lstStyle/>
          <a:p>
            <a:r>
              <a:rPr lang="fr-FR" sz="2800" b="1" dirty="0" smtClean="0"/>
              <a:t>Bons de</a:t>
            </a:r>
          </a:p>
          <a:p>
            <a:r>
              <a:rPr lang="fr-FR" sz="2800" b="1" dirty="0" smtClean="0"/>
              <a:t> trésor</a:t>
            </a:r>
            <a:endParaRPr lang="fr-FR" sz="2800" b="1" dirty="0"/>
          </a:p>
        </p:txBody>
      </p:sp>
      <p:sp>
        <p:nvSpPr>
          <p:cNvPr id="8" name="Rectangle 7"/>
          <p:cNvSpPr/>
          <p:nvPr/>
        </p:nvSpPr>
        <p:spPr>
          <a:xfrm>
            <a:off x="1857356" y="2714620"/>
            <a:ext cx="1571636" cy="954107"/>
          </a:xfrm>
          <a:prstGeom prst="rect">
            <a:avLst/>
          </a:prstGeom>
        </p:spPr>
        <p:txBody>
          <a:bodyPr wrap="square">
            <a:spAutoFit/>
          </a:bodyPr>
          <a:lstStyle/>
          <a:p>
            <a:r>
              <a:rPr lang="fr-FR" sz="2800" b="1" dirty="0" smtClean="0"/>
              <a:t>Bons de</a:t>
            </a:r>
          </a:p>
          <a:p>
            <a:r>
              <a:rPr lang="fr-FR" sz="2800" b="1" dirty="0" smtClean="0"/>
              <a:t> trésor</a:t>
            </a:r>
            <a:endParaRPr lang="fr-FR" sz="2800" b="1" dirty="0"/>
          </a:p>
        </p:txBody>
      </p:sp>
      <p:sp>
        <p:nvSpPr>
          <p:cNvPr id="9" name="Flèche droite 8"/>
          <p:cNvSpPr/>
          <p:nvPr/>
        </p:nvSpPr>
        <p:spPr>
          <a:xfrm>
            <a:off x="5572132" y="3857628"/>
            <a:ext cx="1143008" cy="4286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gauche 9"/>
          <p:cNvSpPr/>
          <p:nvPr/>
        </p:nvSpPr>
        <p:spPr>
          <a:xfrm>
            <a:off x="5572132" y="4500570"/>
            <a:ext cx="1071570" cy="428628"/>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à coins arrondis 10"/>
          <p:cNvSpPr/>
          <p:nvPr/>
        </p:nvSpPr>
        <p:spPr>
          <a:xfrm>
            <a:off x="6643702" y="3571876"/>
            <a:ext cx="1714512" cy="14287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t>Bank al Maghreb</a:t>
            </a:r>
            <a:endParaRPr lang="fr-FR" sz="2800" b="1" dirty="0"/>
          </a:p>
        </p:txBody>
      </p:sp>
      <p:sp>
        <p:nvSpPr>
          <p:cNvPr id="12" name="Ellipse 11"/>
          <p:cNvSpPr/>
          <p:nvPr/>
        </p:nvSpPr>
        <p:spPr>
          <a:xfrm>
            <a:off x="5715008" y="5500702"/>
            <a:ext cx="2571768" cy="13572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t>Planche à billet</a:t>
            </a:r>
            <a:endParaRPr lang="fr-FR" sz="2800" b="1" dirty="0"/>
          </a:p>
        </p:txBody>
      </p:sp>
      <p:sp>
        <p:nvSpPr>
          <p:cNvPr id="13" name="Flèche courbée vers la droite 12"/>
          <p:cNvSpPr/>
          <p:nvPr/>
        </p:nvSpPr>
        <p:spPr>
          <a:xfrm rot="10800000">
            <a:off x="8358214" y="3857628"/>
            <a:ext cx="785786" cy="2428892"/>
          </a:xfrm>
          <a:prstGeom prst="curv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4" name="Rectangle 13"/>
          <p:cNvSpPr/>
          <p:nvPr/>
        </p:nvSpPr>
        <p:spPr>
          <a:xfrm>
            <a:off x="8215338" y="5357826"/>
            <a:ext cx="636713" cy="523220"/>
          </a:xfrm>
          <a:prstGeom prst="rect">
            <a:avLst/>
          </a:prstGeom>
        </p:spPr>
        <p:txBody>
          <a:bodyPr wrap="none">
            <a:spAutoFit/>
          </a:bodyPr>
          <a:lstStyle/>
          <a:p>
            <a:r>
              <a:rPr lang="fr-FR" sz="2800" b="1" dirty="0" smtClean="0">
                <a:solidFill>
                  <a:srgbClr val="FF0000"/>
                </a:solidFill>
              </a:rPr>
              <a:t>DH</a:t>
            </a:r>
            <a:endParaRPr lang="fr-FR" sz="2800" b="1" dirty="0">
              <a:solidFill>
                <a:srgbClr val="FF0000"/>
              </a:solidFill>
            </a:endParaRPr>
          </a:p>
        </p:txBody>
      </p:sp>
      <p:sp>
        <p:nvSpPr>
          <p:cNvPr id="15" name="Flèche gauche 14"/>
          <p:cNvSpPr/>
          <p:nvPr/>
        </p:nvSpPr>
        <p:spPr>
          <a:xfrm>
            <a:off x="1857356" y="4500570"/>
            <a:ext cx="1071570" cy="428628"/>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p:cNvSpPr/>
          <p:nvPr/>
        </p:nvSpPr>
        <p:spPr>
          <a:xfrm>
            <a:off x="2143108" y="5000636"/>
            <a:ext cx="636713" cy="523220"/>
          </a:xfrm>
          <a:prstGeom prst="rect">
            <a:avLst/>
          </a:prstGeom>
        </p:spPr>
        <p:txBody>
          <a:bodyPr wrap="none">
            <a:spAutoFit/>
          </a:bodyPr>
          <a:lstStyle/>
          <a:p>
            <a:r>
              <a:rPr lang="fr-FR" sz="2800" b="1" dirty="0" smtClean="0">
                <a:solidFill>
                  <a:srgbClr val="FF0000"/>
                </a:solidFill>
              </a:rPr>
              <a:t>DH</a:t>
            </a:r>
            <a:endParaRPr lang="fr-FR" sz="2800" b="1" dirty="0">
              <a:solidFill>
                <a:srgbClr val="FF0000"/>
              </a:solidFill>
            </a:endParaRPr>
          </a:p>
        </p:txBody>
      </p:sp>
      <p:sp>
        <p:nvSpPr>
          <p:cNvPr id="17" name="Rectangle 16"/>
          <p:cNvSpPr/>
          <p:nvPr/>
        </p:nvSpPr>
        <p:spPr>
          <a:xfrm>
            <a:off x="5857884" y="4929198"/>
            <a:ext cx="636713" cy="523220"/>
          </a:xfrm>
          <a:prstGeom prst="rect">
            <a:avLst/>
          </a:prstGeom>
        </p:spPr>
        <p:txBody>
          <a:bodyPr wrap="none">
            <a:spAutoFit/>
          </a:bodyPr>
          <a:lstStyle/>
          <a:p>
            <a:r>
              <a:rPr lang="fr-FR" sz="2800" b="1" dirty="0" smtClean="0">
                <a:solidFill>
                  <a:srgbClr val="FF0000"/>
                </a:solidFill>
              </a:rPr>
              <a:t>DH</a:t>
            </a:r>
            <a:endParaRPr lang="fr-FR"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strips(down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strips(downLeft)">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strips(downLeft)">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strips(downLeft)">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strips(downLeft)">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strips(downLeft)">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12"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strips(down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12"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strips(downLeft)">
                                      <p:cBhvr>
                                        <p:cTn id="47" dur="5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18" presetClass="entr" presetSubtype="12"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strips(downLeft)">
                                      <p:cBhvr>
                                        <p:cTn id="52" dur="500"/>
                                        <p:tgtEl>
                                          <p:spTgt spid="15"/>
                                        </p:tgtEl>
                                      </p:cBhvr>
                                    </p:animEffect>
                                  </p:childTnLst>
                                </p:cTn>
                              </p:par>
                            </p:childTnLst>
                          </p:cTn>
                        </p:par>
                      </p:childTnLst>
                    </p:cTn>
                  </p:par>
                  <p:par>
                    <p:cTn id="53" fill="hold">
                      <p:stCondLst>
                        <p:cond delay="indefinite"/>
                      </p:stCondLst>
                      <p:childTnLst>
                        <p:par>
                          <p:cTn id="54" fill="hold">
                            <p:stCondLst>
                              <p:cond delay="0"/>
                            </p:stCondLst>
                            <p:childTnLst>
                              <p:par>
                                <p:cTn id="55" presetID="18" presetClass="entr" presetSubtype="12" fill="hold" grpId="0" nodeType="click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strips(downLeft)">
                                      <p:cBhvr>
                                        <p:cTn id="5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P spid="10" grpId="0" animBg="1"/>
      <p:bldP spid="11" grpId="0" animBg="1"/>
      <p:bldP spid="12" grpId="0" animBg="1"/>
      <p:bldP spid="13" grpId="0" animBg="1"/>
      <p:bldP spid="14" grpId="0"/>
      <p:bldP spid="15" grpId="0" animBg="1"/>
      <p:bldP spid="16"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785794"/>
            <a:ext cx="9144000" cy="2471741"/>
          </a:xfrm>
          <a:ln/>
        </p:spPr>
        <p:style>
          <a:lnRef idx="1">
            <a:schemeClr val="accent1"/>
          </a:lnRef>
          <a:fillRef idx="2">
            <a:schemeClr val="accent1"/>
          </a:fillRef>
          <a:effectRef idx="1">
            <a:schemeClr val="accent1"/>
          </a:effectRef>
          <a:fontRef idx="minor">
            <a:schemeClr val="dk1"/>
          </a:fontRef>
        </p:style>
        <p:txBody>
          <a:bodyPr>
            <a:noAutofit/>
          </a:bodyPr>
          <a:lstStyle/>
          <a:p>
            <a:pPr>
              <a:buNone/>
            </a:pPr>
            <a:r>
              <a:rPr lang="fr-FR" sz="3600" dirty="0" smtClean="0"/>
              <a:t>L’Etat, comme n’importe quel agent économique emprunte pour financer ses dépenses, essentiellement d’investissement.</a:t>
            </a:r>
          </a:p>
          <a:p>
            <a:pPr>
              <a:buNone/>
            </a:pPr>
            <a:r>
              <a:rPr lang="fr-FR" sz="3600" dirty="0" smtClean="0"/>
              <a:t>Il s’adresse par le biais du Trésor:</a:t>
            </a:r>
            <a:endParaRPr lang="fr-FR" sz="3600" dirty="0"/>
          </a:p>
        </p:txBody>
      </p:sp>
      <p:sp>
        <p:nvSpPr>
          <p:cNvPr id="5" name="ZoneTexte 4"/>
          <p:cNvSpPr txBox="1"/>
          <p:nvPr/>
        </p:nvSpPr>
        <p:spPr>
          <a:xfrm>
            <a:off x="0" y="3643314"/>
            <a:ext cx="9144000" cy="304698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buFont typeface="Arial" pitchFamily="34" charset="0"/>
              <a:buChar char="•"/>
            </a:pPr>
            <a:r>
              <a:rPr lang="fr-FR" sz="3200" b="1" dirty="0" smtClean="0"/>
              <a:t> </a:t>
            </a:r>
            <a:r>
              <a:rPr lang="fr-FR" sz="3600" b="1" dirty="0" smtClean="0"/>
              <a:t>A la Banque centrale; on parle d’avance à l’Etat;</a:t>
            </a:r>
          </a:p>
          <a:p>
            <a:pPr>
              <a:buFont typeface="Arial" pitchFamily="34" charset="0"/>
              <a:buChar char="•"/>
            </a:pPr>
            <a:r>
              <a:rPr lang="fr-FR" sz="3600" b="1" dirty="0" smtClean="0"/>
              <a:t> Aux ménages, aux entreprises;  le Trésor leur vend des bons de Trésor, ceux-ci constituent </a:t>
            </a:r>
          </a:p>
          <a:p>
            <a:pPr algn="ctr"/>
            <a:r>
              <a:rPr lang="fr-FR" sz="4800" b="1" dirty="0" smtClean="0">
                <a:solidFill>
                  <a:srgbClr val="C00000"/>
                </a:solidFill>
              </a:rPr>
              <a:t>une créance sur l’Etat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4800" b="1" dirty="0" smtClean="0">
                <a:solidFill>
                  <a:srgbClr val="C00000"/>
                </a:solidFill>
              </a:rPr>
              <a:t>Remarque</a:t>
            </a:r>
            <a:endParaRPr lang="fr-FR" sz="4800" b="1" dirty="0">
              <a:solidFill>
                <a:srgbClr val="C00000"/>
              </a:solidFill>
            </a:endParaRPr>
          </a:p>
        </p:txBody>
      </p:sp>
      <p:sp>
        <p:nvSpPr>
          <p:cNvPr id="3" name="Espace réservé du contenu 2"/>
          <p:cNvSpPr>
            <a:spLocks noGrp="1"/>
          </p:cNvSpPr>
          <p:nvPr>
            <p:ph idx="1"/>
          </p:nvPr>
        </p:nvSpPr>
        <p:spPr/>
        <p:txBody>
          <a:bodyPr>
            <a:noAutofit/>
          </a:bodyPr>
          <a:lstStyle/>
          <a:p>
            <a:r>
              <a:rPr lang="fr-FR" sz="4400" b="1" dirty="0" smtClean="0"/>
              <a:t>En cas d’avance à l’Etat, il y a création monétaire.</a:t>
            </a:r>
          </a:p>
          <a:p>
            <a:r>
              <a:rPr lang="fr-FR" sz="4400" b="1" dirty="0" smtClean="0"/>
              <a:t>En cas d’émission de bons de Trésor, il y a ponction monétaire.</a:t>
            </a:r>
          </a:p>
          <a:p>
            <a:r>
              <a:rPr lang="fr-FR" sz="4400" b="1" dirty="0" smtClean="0"/>
              <a:t>En cas de remboursement, il y a injection monétaire.</a:t>
            </a:r>
            <a:endParaRPr lang="fr-FR" sz="4400" b="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6000" b="1" dirty="0" smtClean="0"/>
              <a:t>Conclusion:</a:t>
            </a:r>
            <a:endParaRPr lang="fr-FR" sz="6000" b="1" dirty="0"/>
          </a:p>
        </p:txBody>
      </p:sp>
      <p:sp>
        <p:nvSpPr>
          <p:cNvPr id="3" name="Espace réservé du contenu 2"/>
          <p:cNvSpPr>
            <a:spLocks noGrp="1"/>
          </p:cNvSpPr>
          <p:nvPr>
            <p:ph idx="1"/>
          </p:nvPr>
        </p:nvSpPr>
        <p:spPr/>
        <p:txBody>
          <a:bodyPr/>
          <a:lstStyle/>
          <a:p>
            <a:r>
              <a:rPr lang="fr-FR" sz="5400" b="1" dirty="0" smtClean="0"/>
              <a:t>Il y a augmentation de la masse monétaire ( M3), s’il y a plus de création que de destruction monétaire.</a:t>
            </a:r>
            <a:endParaRPr lang="fr-FR" b="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428604"/>
            <a:ext cx="8229600" cy="1143000"/>
          </a:xfrm>
        </p:spPr>
        <p:style>
          <a:lnRef idx="2">
            <a:schemeClr val="accent4">
              <a:shade val="50000"/>
            </a:schemeClr>
          </a:lnRef>
          <a:fillRef idx="1">
            <a:schemeClr val="accent4"/>
          </a:fillRef>
          <a:effectRef idx="0">
            <a:schemeClr val="accent4"/>
          </a:effectRef>
          <a:fontRef idx="minor">
            <a:schemeClr val="lt1"/>
          </a:fontRef>
        </p:style>
        <p:txBody>
          <a:bodyPr>
            <a:normAutofit fontScale="90000"/>
          </a:bodyPr>
          <a:lstStyle/>
          <a:p>
            <a:pPr>
              <a:buFont typeface="Wingdings" pitchFamily="2" charset="2"/>
              <a:buChar char="Ø"/>
            </a:pPr>
            <a:r>
              <a:rPr lang="fr-FR" dirty="0" smtClean="0"/>
              <a:t> </a:t>
            </a:r>
            <a:r>
              <a:rPr lang="fr-FR" sz="6000" b="1" dirty="0" smtClean="0"/>
              <a:t>Les concours à l’économie</a:t>
            </a:r>
            <a:endParaRPr lang="fr-FR" sz="6000" b="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Un style cartoon dessin d'un homme inquiet Banque d'images - 14917421"/>
          <p:cNvPicPr>
            <a:picLocks noChangeAspect="1" noChangeArrowheads="1"/>
          </p:cNvPicPr>
          <p:nvPr/>
        </p:nvPicPr>
        <p:blipFill>
          <a:blip r:embed="rId2"/>
          <a:srcRect/>
          <a:stretch>
            <a:fillRect/>
          </a:stretch>
        </p:blipFill>
        <p:spPr bwMode="auto">
          <a:xfrm>
            <a:off x="0" y="928671"/>
            <a:ext cx="2143108" cy="1928825"/>
          </a:xfrm>
          <a:prstGeom prst="rect">
            <a:avLst/>
          </a:prstGeom>
          <a:noFill/>
        </p:spPr>
      </p:pic>
      <p:sp>
        <p:nvSpPr>
          <p:cNvPr id="8" name="ZoneTexte 7"/>
          <p:cNvSpPr txBox="1"/>
          <p:nvPr/>
        </p:nvSpPr>
        <p:spPr>
          <a:xfrm>
            <a:off x="285720" y="2857496"/>
            <a:ext cx="2590324" cy="1815882"/>
          </a:xfrm>
          <a:prstGeom prst="rect">
            <a:avLst/>
          </a:prstGeom>
          <a:noFill/>
        </p:spPr>
        <p:txBody>
          <a:bodyPr wrap="none" rtlCol="0">
            <a:spAutoFit/>
          </a:bodyPr>
          <a:lstStyle/>
          <a:p>
            <a:r>
              <a:rPr lang="fr-FR" sz="2800" b="1" dirty="0" smtClean="0"/>
              <a:t>Mr Ali veut</a:t>
            </a:r>
          </a:p>
          <a:p>
            <a:r>
              <a:rPr lang="fr-FR" sz="2800" b="1" dirty="0" smtClean="0"/>
              <a:t>Emprunter </a:t>
            </a:r>
          </a:p>
          <a:p>
            <a:r>
              <a:rPr lang="fr-FR" sz="2800" b="1" dirty="0" smtClean="0"/>
              <a:t>Pour acheter</a:t>
            </a:r>
          </a:p>
          <a:p>
            <a:r>
              <a:rPr lang="fr-FR" sz="2800" b="1" dirty="0" smtClean="0"/>
              <a:t>Un réfrigérateur</a:t>
            </a:r>
            <a:endParaRPr lang="fr-FR" sz="2800" b="1" dirty="0"/>
          </a:p>
        </p:txBody>
      </p:sp>
      <p:sp>
        <p:nvSpPr>
          <p:cNvPr id="9" name="Flèche droite 8"/>
          <p:cNvSpPr/>
          <p:nvPr/>
        </p:nvSpPr>
        <p:spPr>
          <a:xfrm>
            <a:off x="1928794" y="714356"/>
            <a:ext cx="4572032" cy="17859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t>Il demande un crédit à sa banque</a:t>
            </a:r>
            <a:endParaRPr lang="fr-FR" sz="3200" b="1" dirty="0"/>
          </a:p>
        </p:txBody>
      </p:sp>
      <p:pic>
        <p:nvPicPr>
          <p:cNvPr id="1028" name="Picture 4" descr="http://us.123rf.com/450wm/benchart/benchart1111/benchart111100435/11514279-illustration-d-un-commer-ant-anim-triste-ou-banquier-en-temps-crise.jpg?ver=6"/>
          <p:cNvPicPr>
            <a:picLocks noChangeAspect="1" noChangeArrowheads="1"/>
          </p:cNvPicPr>
          <p:nvPr/>
        </p:nvPicPr>
        <p:blipFill>
          <a:blip r:embed="rId3"/>
          <a:srcRect/>
          <a:stretch>
            <a:fillRect/>
          </a:stretch>
        </p:blipFill>
        <p:spPr bwMode="auto">
          <a:xfrm>
            <a:off x="6643702" y="714356"/>
            <a:ext cx="2214546" cy="1714512"/>
          </a:xfrm>
          <a:prstGeom prst="rect">
            <a:avLst/>
          </a:prstGeom>
          <a:noFill/>
        </p:spPr>
      </p:pic>
      <p:sp>
        <p:nvSpPr>
          <p:cNvPr id="11" name="ZoneTexte 10"/>
          <p:cNvSpPr txBox="1"/>
          <p:nvPr/>
        </p:nvSpPr>
        <p:spPr>
          <a:xfrm>
            <a:off x="7072330" y="2714620"/>
            <a:ext cx="1611852" cy="954107"/>
          </a:xfrm>
          <a:prstGeom prst="rect">
            <a:avLst/>
          </a:prstGeom>
          <a:noFill/>
        </p:spPr>
        <p:txBody>
          <a:bodyPr wrap="none" rtlCol="0">
            <a:spAutoFit/>
          </a:bodyPr>
          <a:lstStyle/>
          <a:p>
            <a:r>
              <a:rPr lang="fr-FR" sz="2800" b="1" dirty="0" smtClean="0"/>
              <a:t>Mr. </a:t>
            </a:r>
            <a:r>
              <a:rPr lang="fr-FR" sz="2800" b="1" dirty="0" err="1" smtClean="0"/>
              <a:t>Sabri</a:t>
            </a:r>
            <a:r>
              <a:rPr lang="fr-FR" sz="2800" b="1" dirty="0" smtClean="0"/>
              <a:t> </a:t>
            </a:r>
          </a:p>
          <a:p>
            <a:r>
              <a:rPr lang="fr-FR" sz="2800" b="1" dirty="0" smtClean="0"/>
              <a:t> banquier</a:t>
            </a:r>
            <a:endParaRPr lang="fr-FR" sz="2800" b="1" dirty="0"/>
          </a:p>
        </p:txBody>
      </p:sp>
      <p:sp>
        <p:nvSpPr>
          <p:cNvPr id="12" name="Flèche gauche 11"/>
          <p:cNvSpPr/>
          <p:nvPr/>
        </p:nvSpPr>
        <p:spPr>
          <a:xfrm>
            <a:off x="2285984" y="2857496"/>
            <a:ext cx="4286280" cy="171451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t>Crédité son compte de 10 000 DH</a:t>
            </a:r>
            <a:endParaRPr lang="fr-FR" sz="2800" b="1" dirty="0"/>
          </a:p>
        </p:txBody>
      </p:sp>
      <p:sp>
        <p:nvSpPr>
          <p:cNvPr id="13" name="ZoneTexte 12"/>
          <p:cNvSpPr txBox="1"/>
          <p:nvPr/>
        </p:nvSpPr>
        <p:spPr>
          <a:xfrm>
            <a:off x="642910" y="4643446"/>
            <a:ext cx="7832529" cy="1446550"/>
          </a:xfrm>
          <a:prstGeom prst="rect">
            <a:avLst/>
          </a:prstGeom>
          <a:noFill/>
        </p:spPr>
        <p:txBody>
          <a:bodyPr wrap="none" rtlCol="0">
            <a:spAutoFit/>
          </a:bodyPr>
          <a:lstStyle/>
          <a:p>
            <a:r>
              <a:rPr lang="fr-FR" sz="4400" b="1" dirty="0" smtClean="0"/>
              <a:t>Le crédit bancaire est la source </a:t>
            </a:r>
          </a:p>
          <a:p>
            <a:r>
              <a:rPr lang="fr-FR" sz="4400" b="1" dirty="0" smtClean="0"/>
              <a:t>principale de création monétaire</a:t>
            </a:r>
            <a:endParaRPr lang="fr-FR" sz="4400" b="1" dirty="0"/>
          </a:p>
        </p:txBody>
      </p:sp>
      <p:sp>
        <p:nvSpPr>
          <p:cNvPr id="14" name="ZoneTexte 13"/>
          <p:cNvSpPr txBox="1"/>
          <p:nvPr/>
        </p:nvSpPr>
        <p:spPr>
          <a:xfrm>
            <a:off x="714348" y="6088559"/>
            <a:ext cx="7887544" cy="769441"/>
          </a:xfrm>
          <a:prstGeom prst="rect">
            <a:avLst/>
          </a:prstGeom>
          <a:noFill/>
        </p:spPr>
        <p:txBody>
          <a:bodyPr wrap="none" rtlCol="0">
            <a:spAutoFit/>
          </a:bodyPr>
          <a:lstStyle/>
          <a:p>
            <a:r>
              <a:rPr lang="fr-FR" sz="4400" b="1" dirty="0" smtClean="0">
                <a:solidFill>
                  <a:srgbClr val="C00000"/>
                </a:solidFill>
              </a:rPr>
              <a:t>Il s’agit de la monnaie scripturale</a:t>
            </a:r>
            <a:endParaRPr lang="fr-FR" sz="4400" b="1" dirty="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trips(down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strips(downLeft)">
                                      <p:cBhvr>
                                        <p:cTn id="12" dur="500"/>
                                        <p:tgtEl>
                                          <p:spTgt spid="1028"/>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strips(downLef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strips(downLeft)">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strips(downLeft)">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strips(downLeft)">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P spid="12" grpId="0" animBg="1"/>
      <p:bldP spid="13" grpId="0"/>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357166"/>
          </a:xfrm>
        </p:spPr>
        <p:txBody>
          <a:bodyPr>
            <a:normAutofit fontScale="90000"/>
          </a:bodyPr>
          <a:lstStyle/>
          <a:p>
            <a:r>
              <a:rPr lang="fr-FR" dirty="0" smtClean="0"/>
              <a:t>Exemple n°2</a:t>
            </a:r>
            <a:endParaRPr lang="fr-FR" dirty="0"/>
          </a:p>
        </p:txBody>
      </p:sp>
      <p:pic>
        <p:nvPicPr>
          <p:cNvPr id="4" name="Picture 2" descr="https://www.grundschulmaterial.de/thumbs/Material/Klasse%201/Nomengrafiken%20zum%20Ausmalen/F-J/fabrik-000112221.jpg"/>
          <p:cNvPicPr>
            <a:picLocks noChangeAspect="1" noChangeArrowheads="1"/>
          </p:cNvPicPr>
          <p:nvPr/>
        </p:nvPicPr>
        <p:blipFill>
          <a:blip r:embed="rId2"/>
          <a:srcRect/>
          <a:stretch>
            <a:fillRect/>
          </a:stretch>
        </p:blipFill>
        <p:spPr bwMode="auto">
          <a:xfrm>
            <a:off x="0" y="1000108"/>
            <a:ext cx="2190750" cy="2190750"/>
          </a:xfrm>
          <a:prstGeom prst="rect">
            <a:avLst/>
          </a:prstGeom>
          <a:noFill/>
        </p:spPr>
      </p:pic>
      <p:sp>
        <p:nvSpPr>
          <p:cNvPr id="5" name="ZoneTexte 4"/>
          <p:cNvSpPr txBox="1"/>
          <p:nvPr/>
        </p:nvSpPr>
        <p:spPr>
          <a:xfrm>
            <a:off x="0" y="3714752"/>
            <a:ext cx="2121093" cy="1815882"/>
          </a:xfrm>
          <a:prstGeom prst="rect">
            <a:avLst/>
          </a:prstGeom>
          <a:noFill/>
        </p:spPr>
        <p:txBody>
          <a:bodyPr wrap="none" rtlCol="0">
            <a:spAutoFit/>
          </a:bodyPr>
          <a:lstStyle/>
          <a:p>
            <a:r>
              <a:rPr lang="fr-FR" sz="2800" b="1" dirty="0" smtClean="0"/>
              <a:t>L’entreprise </a:t>
            </a:r>
          </a:p>
          <a:p>
            <a:r>
              <a:rPr lang="fr-FR" sz="2800" b="1" dirty="0" smtClean="0"/>
              <a:t>A besoin </a:t>
            </a:r>
          </a:p>
          <a:p>
            <a:r>
              <a:rPr lang="fr-FR" sz="2800" b="1" dirty="0" smtClean="0"/>
              <a:t>De 10 000 </a:t>
            </a:r>
            <a:r>
              <a:rPr lang="fr-FR" sz="2800" b="1" dirty="0" err="1" smtClean="0"/>
              <a:t>dh</a:t>
            </a:r>
            <a:endParaRPr lang="fr-FR" sz="2800" b="1" dirty="0" smtClean="0"/>
          </a:p>
          <a:p>
            <a:r>
              <a:rPr lang="fr-FR" sz="2800" b="1" dirty="0" smtClean="0"/>
              <a:t>En espèces</a:t>
            </a:r>
            <a:endParaRPr lang="fr-FR" sz="2800" b="1" dirty="0"/>
          </a:p>
        </p:txBody>
      </p:sp>
      <p:sp>
        <p:nvSpPr>
          <p:cNvPr id="6" name="Flèche droite 5"/>
          <p:cNvSpPr/>
          <p:nvPr/>
        </p:nvSpPr>
        <p:spPr>
          <a:xfrm>
            <a:off x="2357422" y="428604"/>
            <a:ext cx="4500594" cy="3286148"/>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sz="3200" b="1" dirty="0" smtClean="0"/>
              <a:t>Elle remet un effet  de commerce de  11 000 DH à sa banque</a:t>
            </a:r>
          </a:p>
        </p:txBody>
      </p:sp>
      <p:pic>
        <p:nvPicPr>
          <p:cNvPr id="7" name="Picture 4" descr="http://us.123rf.com/450wm/benchart/benchart1111/benchart111100435/11514279-illustration-d-un-commer-ant-anim-triste-ou-banquier-en-temps-crise.jpg?ver=6"/>
          <p:cNvPicPr>
            <a:picLocks noChangeAspect="1" noChangeArrowheads="1"/>
          </p:cNvPicPr>
          <p:nvPr/>
        </p:nvPicPr>
        <p:blipFill>
          <a:blip r:embed="rId3"/>
          <a:srcRect/>
          <a:stretch>
            <a:fillRect/>
          </a:stretch>
        </p:blipFill>
        <p:spPr bwMode="auto">
          <a:xfrm>
            <a:off x="6929454" y="2285992"/>
            <a:ext cx="2214546" cy="1714512"/>
          </a:xfrm>
          <a:prstGeom prst="rect">
            <a:avLst/>
          </a:prstGeom>
          <a:noFill/>
        </p:spPr>
      </p:pic>
      <p:sp>
        <p:nvSpPr>
          <p:cNvPr id="8" name="ZoneTexte 7"/>
          <p:cNvSpPr txBox="1"/>
          <p:nvPr/>
        </p:nvSpPr>
        <p:spPr>
          <a:xfrm>
            <a:off x="7215206" y="4214818"/>
            <a:ext cx="1611852" cy="954107"/>
          </a:xfrm>
          <a:prstGeom prst="rect">
            <a:avLst/>
          </a:prstGeom>
          <a:noFill/>
        </p:spPr>
        <p:txBody>
          <a:bodyPr wrap="none" rtlCol="0">
            <a:spAutoFit/>
          </a:bodyPr>
          <a:lstStyle/>
          <a:p>
            <a:r>
              <a:rPr lang="fr-FR" sz="2800" b="1" dirty="0" smtClean="0"/>
              <a:t>Mr. </a:t>
            </a:r>
            <a:r>
              <a:rPr lang="fr-FR" sz="2800" b="1" dirty="0" err="1" smtClean="0"/>
              <a:t>Sabri</a:t>
            </a:r>
            <a:r>
              <a:rPr lang="fr-FR" sz="2800" b="1" dirty="0" smtClean="0"/>
              <a:t> </a:t>
            </a:r>
          </a:p>
          <a:p>
            <a:r>
              <a:rPr lang="fr-FR" sz="2800" b="1" dirty="0" smtClean="0"/>
              <a:t>banquier</a:t>
            </a:r>
            <a:endParaRPr lang="fr-FR" sz="2800" b="1" dirty="0"/>
          </a:p>
        </p:txBody>
      </p:sp>
      <p:sp>
        <p:nvSpPr>
          <p:cNvPr id="9" name="Flèche gauche 8"/>
          <p:cNvSpPr/>
          <p:nvPr/>
        </p:nvSpPr>
        <p:spPr>
          <a:xfrm>
            <a:off x="2428860" y="3143248"/>
            <a:ext cx="4500594" cy="2714620"/>
          </a:xfrm>
          <a:prstGeom prst="left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r-FR" sz="2800" b="1" dirty="0" smtClean="0"/>
              <a:t>Lui avance la somme voulue ( avec des agios de 1 000 DH)</a:t>
            </a:r>
            <a:endParaRPr lang="fr-FR" sz="2800" b="1" dirty="0"/>
          </a:p>
        </p:txBody>
      </p:sp>
      <p:sp>
        <p:nvSpPr>
          <p:cNvPr id="10" name="ZoneTexte 9"/>
          <p:cNvSpPr txBox="1"/>
          <p:nvPr/>
        </p:nvSpPr>
        <p:spPr>
          <a:xfrm>
            <a:off x="500034" y="5715016"/>
            <a:ext cx="8225650" cy="830997"/>
          </a:xfrm>
          <a:prstGeom prst="rect">
            <a:avLst/>
          </a:prstGeom>
          <a:noFill/>
        </p:spPr>
        <p:txBody>
          <a:bodyPr wrap="none" rtlCol="0">
            <a:spAutoFit/>
          </a:bodyPr>
          <a:lstStyle/>
          <a:p>
            <a:r>
              <a:rPr lang="fr-FR" sz="4800" b="1" dirty="0" smtClean="0"/>
              <a:t>C’est une opération d’escompte</a:t>
            </a:r>
            <a:endParaRPr lang="fr-FR" sz="4800" b="1" dirty="0"/>
          </a:p>
        </p:txBody>
      </p:sp>
      <p:sp>
        <p:nvSpPr>
          <p:cNvPr id="11" name="Explosion 1 10"/>
          <p:cNvSpPr/>
          <p:nvPr/>
        </p:nvSpPr>
        <p:spPr>
          <a:xfrm>
            <a:off x="2285984" y="2214554"/>
            <a:ext cx="5429288" cy="2000264"/>
          </a:xfrm>
          <a:prstGeom prst="irregularSeal1">
            <a:avLst/>
          </a:prstGeom>
          <a:solidFill>
            <a:srgbClr val="FFFF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fr-FR" sz="4400" b="1" dirty="0" smtClean="0">
                <a:solidFill>
                  <a:sysClr val="windowText" lastClr="000000"/>
                </a:solidFill>
              </a:rPr>
              <a:t>création monétaire</a:t>
            </a:r>
            <a:endParaRPr lang="fr-FR" sz="4400" b="1" dirty="0">
              <a:solidFill>
                <a:sysClr val="windowText" lastClr="0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strips(down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strips(down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strips(down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1"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strips(downLeft)">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strips(downLeft)">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strips(downLeft)">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P spid="9" grpId="0" animBg="1"/>
      <p:bldP spid="10" grpId="0"/>
      <p:bldP spid="11" grpId="0" animBg="1"/>
      <p:bldP spid="11"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500042"/>
            <a:ext cx="8572560" cy="3757626"/>
          </a:xfrm>
        </p:spPr>
        <p:style>
          <a:lnRef idx="1">
            <a:schemeClr val="accent1"/>
          </a:lnRef>
          <a:fillRef idx="2">
            <a:schemeClr val="accent1"/>
          </a:fillRef>
          <a:effectRef idx="1">
            <a:schemeClr val="accent1"/>
          </a:effectRef>
          <a:fontRef idx="minor">
            <a:schemeClr val="dk1"/>
          </a:fontRef>
        </p:style>
        <p:txBody>
          <a:bodyPr>
            <a:noAutofit/>
          </a:bodyPr>
          <a:lstStyle/>
          <a:p>
            <a:pPr algn="ctr">
              <a:buNone/>
            </a:pPr>
            <a:r>
              <a:rPr lang="fr-FR" sz="4800" b="1" dirty="0" smtClean="0"/>
              <a:t>Les concours à l’économie sont des crédits octroyés par les banques aux agents économiques: ménages et entreprises.</a:t>
            </a:r>
            <a:endParaRPr lang="fr-FR" sz="4800" b="1" dirty="0"/>
          </a:p>
        </p:txBody>
      </p:sp>
      <p:sp>
        <p:nvSpPr>
          <p:cNvPr id="4" name="ZoneTexte 3"/>
          <p:cNvSpPr txBox="1"/>
          <p:nvPr/>
        </p:nvSpPr>
        <p:spPr>
          <a:xfrm>
            <a:off x="1071538" y="5286388"/>
            <a:ext cx="7011343" cy="707886"/>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fr-FR" sz="4000" dirty="0" smtClean="0"/>
              <a:t>Il s’agit d’une création monétaire</a:t>
            </a:r>
            <a:endParaRPr lang="fr-FR"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Conclusion:</a:t>
            </a:r>
            <a:endParaRPr lang="fr-FR" dirty="0"/>
          </a:p>
        </p:txBody>
      </p:sp>
      <p:sp>
        <p:nvSpPr>
          <p:cNvPr id="3" name="Espace réservé du contenu 2"/>
          <p:cNvSpPr>
            <a:spLocks noGrp="1"/>
          </p:cNvSpPr>
          <p:nvPr>
            <p:ph idx="1"/>
          </p:nvPr>
        </p:nvSpPr>
        <p:spPr>
          <a:xfrm>
            <a:off x="285720" y="1600201"/>
            <a:ext cx="8572560" cy="3186121"/>
          </a:xfrm>
        </p:spPr>
        <p:style>
          <a:lnRef idx="0">
            <a:schemeClr val="accent1"/>
          </a:lnRef>
          <a:fillRef idx="3">
            <a:schemeClr val="accent1"/>
          </a:fillRef>
          <a:effectRef idx="3">
            <a:schemeClr val="accent1"/>
          </a:effectRef>
          <a:fontRef idx="minor">
            <a:schemeClr val="lt1"/>
          </a:fontRef>
        </p:style>
        <p:txBody>
          <a:bodyPr>
            <a:noAutofit/>
          </a:bodyPr>
          <a:lstStyle/>
          <a:p>
            <a:pPr>
              <a:buNone/>
            </a:pPr>
            <a:r>
              <a:rPr lang="fr-FR" sz="4400" dirty="0" smtClean="0"/>
              <a:t>Il ya globalement plus de création </a:t>
            </a:r>
          </a:p>
          <a:p>
            <a:pPr>
              <a:buNone/>
            </a:pPr>
            <a:r>
              <a:rPr lang="fr-FR" sz="4400" dirty="0" smtClean="0"/>
              <a:t>( crédits accordés) que de destruction monétaire.</a:t>
            </a:r>
          </a:p>
          <a:p>
            <a:pPr>
              <a:buNone/>
            </a:pPr>
            <a:r>
              <a:rPr lang="fr-FR" sz="4400" dirty="0" smtClean="0"/>
              <a:t>Donc la masse monétaire augmente.</a:t>
            </a:r>
            <a:endParaRPr lang="fr-FR" sz="44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85776"/>
            <a:ext cx="8229600" cy="1143000"/>
          </a:xfrm>
        </p:spPr>
        <p:txBody>
          <a:bodyPr/>
          <a:lstStyle/>
          <a:p>
            <a:r>
              <a:rPr lang="fr-FR" dirty="0" smtClean="0"/>
              <a:t>Rappel: Les agrégats monétaires</a:t>
            </a:r>
            <a:endParaRPr lang="fr-FR" dirty="0"/>
          </a:p>
        </p:txBody>
      </p:sp>
      <p:sp>
        <p:nvSpPr>
          <p:cNvPr id="3" name="Espace réservé du contenu 2"/>
          <p:cNvSpPr>
            <a:spLocks noGrp="1"/>
          </p:cNvSpPr>
          <p:nvPr>
            <p:ph idx="1"/>
          </p:nvPr>
        </p:nvSpPr>
        <p:spPr>
          <a:xfrm>
            <a:off x="0" y="714356"/>
            <a:ext cx="8658196" cy="5857916"/>
          </a:xfrm>
        </p:spPr>
        <p:txBody>
          <a:bodyPr>
            <a:noAutofit/>
          </a:bodyPr>
          <a:lstStyle/>
          <a:p>
            <a:pPr>
              <a:buNone/>
            </a:pPr>
            <a:r>
              <a:rPr lang="fr-FR" sz="4800" b="1" dirty="0" smtClean="0">
                <a:latin typeface="Berlin Sans FB Demi" pitchFamily="34" charset="0"/>
                <a:cs typeface="Aharoni" pitchFamily="2" charset="-79"/>
              </a:rPr>
              <a:t>Monnaie Fiduciaire</a:t>
            </a:r>
          </a:p>
          <a:p>
            <a:pPr>
              <a:buNone/>
            </a:pPr>
            <a:r>
              <a:rPr lang="fr-FR" sz="4800" b="1" dirty="0" smtClean="0">
                <a:latin typeface="Berlin Sans FB Demi" pitchFamily="34" charset="0"/>
                <a:cs typeface="Aharoni" pitchFamily="2" charset="-79"/>
              </a:rPr>
              <a:t>               +</a:t>
            </a:r>
          </a:p>
          <a:p>
            <a:pPr>
              <a:buNone/>
            </a:pPr>
            <a:r>
              <a:rPr lang="fr-FR" sz="4800" b="1" dirty="0" smtClean="0">
                <a:latin typeface="Berlin Sans FB Demi" pitchFamily="34" charset="0"/>
                <a:cs typeface="Aharoni" pitchFamily="2" charset="-79"/>
              </a:rPr>
              <a:t>Monnaie scripturale </a:t>
            </a:r>
          </a:p>
          <a:p>
            <a:pPr>
              <a:buNone/>
            </a:pPr>
            <a:r>
              <a:rPr lang="fr-FR" sz="4800" b="1" dirty="0" smtClean="0">
                <a:latin typeface="Berlin Sans FB Demi" pitchFamily="34" charset="0"/>
                <a:cs typeface="Aharoni" pitchFamily="2" charset="-79"/>
              </a:rPr>
              <a:t>               +</a:t>
            </a:r>
          </a:p>
          <a:p>
            <a:pPr>
              <a:buNone/>
            </a:pPr>
            <a:r>
              <a:rPr lang="fr-FR" sz="4800" b="1" dirty="0" smtClean="0">
                <a:latin typeface="Berlin Sans FB Demi" pitchFamily="34" charset="0"/>
                <a:cs typeface="Aharoni" pitchFamily="2" charset="-79"/>
              </a:rPr>
              <a:t>Placements à vue</a:t>
            </a:r>
          </a:p>
          <a:p>
            <a:pPr>
              <a:buNone/>
            </a:pPr>
            <a:r>
              <a:rPr lang="fr-FR" sz="4800" b="1" dirty="0" smtClean="0">
                <a:latin typeface="Berlin Sans FB Demi" pitchFamily="34" charset="0"/>
                <a:cs typeface="Aharoni" pitchFamily="2" charset="-79"/>
              </a:rPr>
              <a:t>               +</a:t>
            </a:r>
          </a:p>
          <a:p>
            <a:pPr>
              <a:buNone/>
            </a:pPr>
            <a:r>
              <a:rPr lang="fr-FR" sz="4800" b="1" dirty="0" smtClean="0">
                <a:latin typeface="Berlin Sans FB Demi" pitchFamily="34" charset="0"/>
                <a:cs typeface="Aharoni" pitchFamily="2" charset="-79"/>
              </a:rPr>
              <a:t>Placements à terme</a:t>
            </a:r>
          </a:p>
        </p:txBody>
      </p:sp>
      <p:sp>
        <p:nvSpPr>
          <p:cNvPr id="4" name="Accolade fermante 3"/>
          <p:cNvSpPr/>
          <p:nvPr/>
        </p:nvSpPr>
        <p:spPr>
          <a:xfrm>
            <a:off x="5500694" y="928670"/>
            <a:ext cx="714380" cy="2286016"/>
          </a:xfrm>
          <a:prstGeom prst="rightBrace">
            <a:avLst>
              <a:gd name="adj1" fmla="val 8333"/>
              <a:gd name="adj2" fmla="val 50000"/>
            </a:avLst>
          </a:prstGeom>
          <a:solidFill>
            <a:srgbClr val="7030A0"/>
          </a:solidFill>
        </p:spPr>
        <p:style>
          <a:lnRef idx="2">
            <a:schemeClr val="dk1"/>
          </a:lnRef>
          <a:fillRef idx="0">
            <a:schemeClr val="dk1"/>
          </a:fillRef>
          <a:effectRef idx="1">
            <a:schemeClr val="dk1"/>
          </a:effectRef>
          <a:fontRef idx="minor">
            <a:schemeClr val="tx1"/>
          </a:fontRef>
        </p:style>
        <p:txBody>
          <a:bodyPr rtlCol="0" anchor="ctr"/>
          <a:lstStyle/>
          <a:p>
            <a:pPr algn="ctr"/>
            <a:endParaRPr lang="fr-FR"/>
          </a:p>
        </p:txBody>
      </p:sp>
      <p:sp>
        <p:nvSpPr>
          <p:cNvPr id="5" name="ZoneTexte 4"/>
          <p:cNvSpPr txBox="1"/>
          <p:nvPr/>
        </p:nvSpPr>
        <p:spPr>
          <a:xfrm>
            <a:off x="6215074" y="1785926"/>
            <a:ext cx="785818" cy="523220"/>
          </a:xfrm>
          <a:prstGeom prst="rect">
            <a:avLst/>
          </a:prstGeom>
          <a:noFill/>
        </p:spPr>
        <p:txBody>
          <a:bodyPr wrap="square" rtlCol="0">
            <a:spAutoFit/>
          </a:bodyPr>
          <a:lstStyle/>
          <a:p>
            <a:r>
              <a:rPr lang="fr-FR" sz="2800" b="1" dirty="0" smtClean="0">
                <a:solidFill>
                  <a:srgbClr val="7030A0"/>
                </a:solidFill>
              </a:rPr>
              <a:t>M1</a:t>
            </a:r>
            <a:endParaRPr lang="fr-FR" sz="2800" b="1" dirty="0">
              <a:solidFill>
                <a:srgbClr val="7030A0"/>
              </a:solidFill>
            </a:endParaRPr>
          </a:p>
        </p:txBody>
      </p:sp>
      <p:sp>
        <p:nvSpPr>
          <p:cNvPr id="6" name="Accolade fermante 5"/>
          <p:cNvSpPr/>
          <p:nvPr/>
        </p:nvSpPr>
        <p:spPr>
          <a:xfrm>
            <a:off x="6858016" y="785794"/>
            <a:ext cx="571504" cy="4286280"/>
          </a:xfrm>
          <a:prstGeom prst="rightBrace">
            <a:avLst/>
          </a:prstGeom>
          <a:solidFill>
            <a:srgbClr val="00B050"/>
          </a:solidFill>
        </p:spPr>
        <p:style>
          <a:lnRef idx="2">
            <a:schemeClr val="dk1"/>
          </a:lnRef>
          <a:fillRef idx="0">
            <a:schemeClr val="dk1"/>
          </a:fillRef>
          <a:effectRef idx="1">
            <a:schemeClr val="dk1"/>
          </a:effectRef>
          <a:fontRef idx="minor">
            <a:schemeClr val="tx1"/>
          </a:fontRef>
        </p:style>
        <p:txBody>
          <a:bodyPr rtlCol="0" anchor="ctr"/>
          <a:lstStyle/>
          <a:p>
            <a:pPr algn="ctr"/>
            <a:endParaRPr lang="fr-FR"/>
          </a:p>
        </p:txBody>
      </p:sp>
      <p:sp>
        <p:nvSpPr>
          <p:cNvPr id="7" name="ZoneTexte 6"/>
          <p:cNvSpPr txBox="1"/>
          <p:nvPr/>
        </p:nvSpPr>
        <p:spPr>
          <a:xfrm>
            <a:off x="7429520" y="2714620"/>
            <a:ext cx="609462" cy="461665"/>
          </a:xfrm>
          <a:prstGeom prst="rect">
            <a:avLst/>
          </a:prstGeom>
          <a:noFill/>
        </p:spPr>
        <p:txBody>
          <a:bodyPr wrap="none" rtlCol="0">
            <a:spAutoFit/>
          </a:bodyPr>
          <a:lstStyle/>
          <a:p>
            <a:r>
              <a:rPr lang="fr-FR" sz="2400" b="1" dirty="0" smtClean="0">
                <a:solidFill>
                  <a:srgbClr val="00B050"/>
                </a:solidFill>
              </a:rPr>
              <a:t>M2</a:t>
            </a:r>
            <a:endParaRPr lang="fr-FR" sz="2400" b="1" dirty="0">
              <a:solidFill>
                <a:srgbClr val="00B050"/>
              </a:solidFill>
            </a:endParaRPr>
          </a:p>
        </p:txBody>
      </p:sp>
      <p:sp>
        <p:nvSpPr>
          <p:cNvPr id="8" name="Accolade fermante 7"/>
          <p:cNvSpPr/>
          <p:nvPr/>
        </p:nvSpPr>
        <p:spPr>
          <a:xfrm>
            <a:off x="7929586" y="714356"/>
            <a:ext cx="642942" cy="5929354"/>
          </a:xfrm>
          <a:prstGeom prst="rightBrace">
            <a:avLst/>
          </a:prstGeom>
          <a:solidFill>
            <a:schemeClr val="accent5">
              <a:lumMod val="60000"/>
              <a:lumOff val="40000"/>
            </a:schemeClr>
          </a:solidFill>
        </p:spPr>
        <p:style>
          <a:lnRef idx="2">
            <a:schemeClr val="dk1"/>
          </a:lnRef>
          <a:fillRef idx="0">
            <a:schemeClr val="dk1"/>
          </a:fillRef>
          <a:effectRef idx="1">
            <a:schemeClr val="dk1"/>
          </a:effectRef>
          <a:fontRef idx="minor">
            <a:schemeClr val="tx1"/>
          </a:fontRef>
        </p:style>
        <p:txBody>
          <a:bodyPr rtlCol="0" anchor="ctr"/>
          <a:lstStyle/>
          <a:p>
            <a:pPr algn="ctr"/>
            <a:endParaRPr lang="fr-FR"/>
          </a:p>
        </p:txBody>
      </p:sp>
      <p:sp>
        <p:nvSpPr>
          <p:cNvPr id="9" name="ZoneTexte 8"/>
          <p:cNvSpPr txBox="1"/>
          <p:nvPr/>
        </p:nvSpPr>
        <p:spPr>
          <a:xfrm>
            <a:off x="8534538" y="3429000"/>
            <a:ext cx="609462" cy="461665"/>
          </a:xfrm>
          <a:prstGeom prst="rect">
            <a:avLst/>
          </a:prstGeom>
          <a:noFill/>
        </p:spPr>
        <p:txBody>
          <a:bodyPr wrap="none" rtlCol="0">
            <a:spAutoFit/>
          </a:bodyPr>
          <a:lstStyle/>
          <a:p>
            <a:r>
              <a:rPr lang="fr-FR" sz="2400" b="1" dirty="0" smtClean="0">
                <a:solidFill>
                  <a:schemeClr val="accent1">
                    <a:lumMod val="75000"/>
                  </a:schemeClr>
                </a:solidFill>
              </a:rPr>
              <a:t>M3</a:t>
            </a:r>
            <a:endParaRPr lang="fr-FR" sz="2400" b="1"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488" y="274638"/>
            <a:ext cx="3429024" cy="1143000"/>
          </a:xfrm>
        </p:spPr>
        <p:style>
          <a:lnRef idx="2">
            <a:schemeClr val="accent1">
              <a:shade val="50000"/>
            </a:schemeClr>
          </a:lnRef>
          <a:fillRef idx="1">
            <a:schemeClr val="accent1"/>
          </a:fillRef>
          <a:effectRef idx="0">
            <a:schemeClr val="accent1"/>
          </a:effectRef>
          <a:fontRef idx="minor">
            <a:schemeClr val="lt1"/>
          </a:fontRef>
        </p:style>
        <p:txBody>
          <a:bodyPr/>
          <a:lstStyle/>
          <a:p>
            <a:r>
              <a:rPr lang="fr-FR" dirty="0" smtClean="0"/>
              <a:t>application</a:t>
            </a:r>
            <a:endParaRPr lang="fr-FR" dirty="0"/>
          </a:p>
        </p:txBody>
      </p:sp>
      <p:sp>
        <p:nvSpPr>
          <p:cNvPr id="3" name="Espace réservé du contenu 2"/>
          <p:cNvSpPr>
            <a:spLocks noGrp="1"/>
          </p:cNvSpPr>
          <p:nvPr>
            <p:ph idx="1"/>
          </p:nvPr>
        </p:nvSpPr>
        <p:spPr/>
        <p:txBody>
          <a:bodyPr>
            <a:normAutofit/>
          </a:bodyPr>
          <a:lstStyle/>
          <a:p>
            <a:pPr>
              <a:buNone/>
            </a:pPr>
            <a:r>
              <a:rPr lang="fr-FR" sz="4800" b="1" dirty="0" smtClean="0"/>
              <a:t>Les contreparties de la masse monétaire au Maroc à la fin de décembre 2008</a:t>
            </a:r>
            <a:endParaRPr lang="fr-FR" sz="4800" b="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285720" y="0"/>
          <a:ext cx="8572560" cy="6864602"/>
        </p:xfrm>
        <a:graphic>
          <a:graphicData uri="http://schemas.openxmlformats.org/drawingml/2006/table">
            <a:tbl>
              <a:tblPr firstRow="1" bandRow="1">
                <a:tableStyleId>{5C22544A-7EE6-4342-B048-85BDC9FD1C3A}</a:tableStyleId>
              </a:tblPr>
              <a:tblGrid>
                <a:gridCol w="4732772"/>
                <a:gridCol w="1934792"/>
                <a:gridCol w="1904996"/>
              </a:tblGrid>
              <a:tr h="537964">
                <a:tc>
                  <a:txBody>
                    <a:bodyPr/>
                    <a:lstStyle/>
                    <a:p>
                      <a:pPr algn="ctr"/>
                      <a:r>
                        <a:rPr lang="fr-FR" sz="2000" b="1" dirty="0" smtClean="0"/>
                        <a:t>Eléments en millions de DH</a:t>
                      </a:r>
                      <a:endParaRPr lang="fr-FR" sz="2000" b="1" dirty="0"/>
                    </a:p>
                  </a:txBody>
                  <a:tcPr/>
                </a:tc>
                <a:tc>
                  <a:txBody>
                    <a:bodyPr/>
                    <a:lstStyle/>
                    <a:p>
                      <a:pPr algn="ctr"/>
                      <a:r>
                        <a:rPr lang="fr-FR" sz="2000" b="1" dirty="0" smtClean="0"/>
                        <a:t>Montants</a:t>
                      </a:r>
                      <a:endParaRPr lang="fr-FR" sz="2000" b="1" dirty="0"/>
                    </a:p>
                  </a:txBody>
                  <a:tcPr/>
                </a:tc>
                <a:tc>
                  <a:txBody>
                    <a:bodyPr/>
                    <a:lstStyle/>
                    <a:p>
                      <a:pPr algn="ctr"/>
                      <a:r>
                        <a:rPr lang="fr-FR" sz="2000" b="1" dirty="0" smtClean="0"/>
                        <a:t>Parts en %</a:t>
                      </a:r>
                      <a:endParaRPr lang="fr-FR" sz="2000" b="1" dirty="0"/>
                    </a:p>
                  </a:txBody>
                  <a:tcPr/>
                </a:tc>
              </a:tr>
              <a:tr h="5747518">
                <a:tc>
                  <a:txBody>
                    <a:bodyPr/>
                    <a:lstStyle/>
                    <a:p>
                      <a:r>
                        <a:rPr lang="fr-FR" sz="3200" b="1" dirty="0" smtClean="0">
                          <a:solidFill>
                            <a:srgbClr val="C00000"/>
                          </a:solidFill>
                        </a:rPr>
                        <a:t>Avoirs extérieurs nets</a:t>
                      </a:r>
                      <a:r>
                        <a:rPr lang="fr-FR" sz="3200" b="1" baseline="0" dirty="0" smtClean="0">
                          <a:solidFill>
                            <a:srgbClr val="C00000"/>
                          </a:solidFill>
                        </a:rPr>
                        <a:t> (I)</a:t>
                      </a:r>
                    </a:p>
                    <a:p>
                      <a:r>
                        <a:rPr lang="fr-FR" sz="3200" b="1" baseline="0" dirty="0" smtClean="0">
                          <a:solidFill>
                            <a:srgbClr val="C00000"/>
                          </a:solidFill>
                        </a:rPr>
                        <a:t>Crédit intérieur global</a:t>
                      </a:r>
                    </a:p>
                    <a:p>
                      <a:pPr marL="342900" indent="-342900">
                        <a:buFont typeface="+mj-lt"/>
                        <a:buNone/>
                      </a:pPr>
                      <a:r>
                        <a:rPr lang="fr-FR" sz="2400" b="1" baseline="0" dirty="0" smtClean="0"/>
                        <a:t>     </a:t>
                      </a:r>
                      <a:r>
                        <a:rPr lang="fr-FR" sz="2800" b="1" baseline="0" dirty="0" smtClean="0"/>
                        <a:t>A. Créance sur l’Etat</a:t>
                      </a:r>
                    </a:p>
                    <a:p>
                      <a:pPr marL="342900" indent="-342900">
                        <a:buFont typeface="+mj-lt"/>
                        <a:buNone/>
                      </a:pPr>
                      <a:r>
                        <a:rPr lang="fr-FR" sz="2800" b="1" baseline="0" dirty="0" smtClean="0"/>
                        <a:t>     B. Concours à l’économie</a:t>
                      </a:r>
                    </a:p>
                    <a:p>
                      <a:pPr marL="342900" indent="-342900">
                        <a:buFont typeface="+mj-lt"/>
                        <a:buNone/>
                      </a:pPr>
                      <a:r>
                        <a:rPr lang="fr-FR" sz="2800" b="1" baseline="0" dirty="0" smtClean="0"/>
                        <a:t>     C. Contrepartie des avoirs </a:t>
                      </a:r>
                    </a:p>
                    <a:p>
                      <a:pPr marL="342900" indent="-342900">
                        <a:buFont typeface="+mj-lt"/>
                        <a:buNone/>
                      </a:pPr>
                      <a:r>
                        <a:rPr lang="fr-FR" sz="2800" b="1" baseline="0" dirty="0" smtClean="0"/>
                        <a:t>en compte sur livret de CEN</a:t>
                      </a:r>
                    </a:p>
                    <a:p>
                      <a:pPr marL="342900" indent="-342900">
                        <a:buFont typeface="+mj-lt"/>
                        <a:buNone/>
                      </a:pPr>
                      <a:r>
                        <a:rPr lang="fr-FR" sz="2800" b="1" baseline="0" dirty="0" smtClean="0"/>
                        <a:t>Total ( A+B+C)</a:t>
                      </a:r>
                    </a:p>
                    <a:p>
                      <a:pPr marL="342900" indent="-342900">
                        <a:buFont typeface="+mj-lt"/>
                        <a:buNone/>
                      </a:pPr>
                      <a:endParaRPr lang="fr-FR" sz="2400" b="1" baseline="0" dirty="0" smtClean="0"/>
                    </a:p>
                    <a:p>
                      <a:pPr marL="342900" indent="-342900">
                        <a:buFont typeface="+mj-lt"/>
                        <a:buNone/>
                      </a:pPr>
                      <a:r>
                        <a:rPr lang="fr-FR" sz="2800" b="1" baseline="0" dirty="0" smtClean="0"/>
                        <a:t>Crédit intérieur à caractère </a:t>
                      </a:r>
                    </a:p>
                    <a:p>
                      <a:pPr marL="342900" indent="-342900">
                        <a:buFont typeface="+mj-lt"/>
                        <a:buNone/>
                      </a:pPr>
                      <a:r>
                        <a:rPr lang="fr-FR" sz="2800" b="1" baseline="0" dirty="0" smtClean="0"/>
                        <a:t>monétaire (II)</a:t>
                      </a:r>
                      <a:endParaRPr lang="fr-FR" sz="2400" b="1" baseline="0" dirty="0" smtClean="0"/>
                    </a:p>
                    <a:p>
                      <a:pPr marL="342900" indent="-342900">
                        <a:buFont typeface="+mj-lt"/>
                        <a:buNone/>
                      </a:pPr>
                      <a:endParaRPr lang="fr-FR" sz="2400" b="1" baseline="0" dirty="0" smtClean="0"/>
                    </a:p>
                    <a:p>
                      <a:pPr marL="342900" indent="-342900">
                        <a:buFont typeface="+mj-lt"/>
                        <a:buNone/>
                      </a:pPr>
                      <a:r>
                        <a:rPr lang="fr-FR" sz="2400" b="1" baseline="0" dirty="0" smtClean="0"/>
                        <a:t>Total des contreparties ( I+II)</a:t>
                      </a:r>
                    </a:p>
                    <a:p>
                      <a:pPr marL="342900" indent="-342900">
                        <a:buFont typeface="+mj-lt"/>
                        <a:buNone/>
                      </a:pPr>
                      <a:r>
                        <a:rPr lang="fr-FR" sz="2400" b="1" baseline="0" dirty="0" smtClean="0"/>
                        <a:t>Solde des éléments divers</a:t>
                      </a:r>
                      <a:endParaRPr lang="fr-FR" sz="2000" b="1" dirty="0"/>
                    </a:p>
                  </a:txBody>
                  <a:tcPr/>
                </a:tc>
                <a:tc>
                  <a:txBody>
                    <a:bodyPr/>
                    <a:lstStyle/>
                    <a:p>
                      <a:r>
                        <a:rPr lang="fr-FR" sz="2200" b="1" dirty="0" smtClean="0"/>
                        <a:t>197 522</a:t>
                      </a:r>
                    </a:p>
                    <a:p>
                      <a:endParaRPr lang="fr-FR" sz="2200" b="1" dirty="0" smtClean="0"/>
                    </a:p>
                    <a:p>
                      <a:endParaRPr lang="fr-FR" sz="2200" b="1" baseline="0" dirty="0" smtClean="0"/>
                    </a:p>
                    <a:p>
                      <a:r>
                        <a:rPr lang="fr-FR" sz="2200" b="1" baseline="0" dirty="0" smtClean="0"/>
                        <a:t> 80 621</a:t>
                      </a:r>
                    </a:p>
                    <a:p>
                      <a:r>
                        <a:rPr lang="fr-FR" sz="2200" b="1" baseline="0" dirty="0" smtClean="0"/>
                        <a:t>452 594</a:t>
                      </a:r>
                    </a:p>
                    <a:p>
                      <a:endParaRPr lang="fr-FR" sz="2200" b="1" baseline="0" dirty="0" smtClean="0"/>
                    </a:p>
                    <a:p>
                      <a:r>
                        <a:rPr lang="fr-FR" sz="2200" b="1" baseline="0" dirty="0" smtClean="0"/>
                        <a:t> </a:t>
                      </a:r>
                    </a:p>
                    <a:p>
                      <a:r>
                        <a:rPr lang="fr-FR" sz="2200" b="1" baseline="0" dirty="0" smtClean="0"/>
                        <a:t>14 117</a:t>
                      </a:r>
                    </a:p>
                    <a:p>
                      <a:r>
                        <a:rPr lang="fr-FR" sz="2200" b="1" baseline="0" dirty="0" smtClean="0"/>
                        <a:t>…………………</a:t>
                      </a:r>
                    </a:p>
                    <a:p>
                      <a:endParaRPr lang="fr-FR" sz="2200" b="1" baseline="0" dirty="0" smtClean="0"/>
                    </a:p>
                    <a:p>
                      <a:endParaRPr lang="fr-FR" sz="2200" b="1" baseline="0" dirty="0" smtClean="0"/>
                    </a:p>
                    <a:p>
                      <a:r>
                        <a:rPr lang="fr-FR" sz="2200" b="1" baseline="0" dirty="0" smtClean="0"/>
                        <a:t>547 332</a:t>
                      </a:r>
                    </a:p>
                    <a:p>
                      <a:endParaRPr lang="fr-FR" sz="2200" b="1" baseline="0" dirty="0" smtClean="0"/>
                    </a:p>
                    <a:p>
                      <a:endParaRPr lang="fr-FR" sz="2200" b="1" baseline="0" smtClean="0"/>
                    </a:p>
                    <a:p>
                      <a:r>
                        <a:rPr lang="fr-FR" sz="2200" b="1" baseline="0" smtClean="0"/>
                        <a:t>…………………</a:t>
                      </a:r>
                      <a:endParaRPr lang="fr-FR" sz="2200" b="1" baseline="0" dirty="0" smtClean="0"/>
                    </a:p>
                    <a:p>
                      <a:r>
                        <a:rPr lang="fr-FR" sz="2200" b="1" baseline="0" dirty="0" smtClean="0"/>
                        <a:t>- 30 186</a:t>
                      </a:r>
                    </a:p>
                  </a:txBody>
                  <a:tcPr/>
                </a:tc>
                <a:tc>
                  <a:txBody>
                    <a:bodyPr/>
                    <a:lstStyle/>
                    <a:p>
                      <a:endParaRPr lang="fr-FR" sz="2000" b="1" dirty="0"/>
                    </a:p>
                  </a:txBody>
                  <a:tcPr/>
                </a:tc>
              </a:tr>
              <a:tr h="572518">
                <a:tc>
                  <a:txBody>
                    <a:bodyPr/>
                    <a:lstStyle/>
                    <a:p>
                      <a:r>
                        <a:rPr lang="fr-FR" sz="3200" b="1" dirty="0" smtClean="0"/>
                        <a:t>Total contrepartie</a:t>
                      </a:r>
                      <a:r>
                        <a:rPr lang="fr-FR" sz="3200" b="1" baseline="0" dirty="0" smtClean="0"/>
                        <a:t> de MM</a:t>
                      </a:r>
                      <a:endParaRPr lang="fr-FR" sz="3200" b="1" dirty="0"/>
                    </a:p>
                  </a:txBody>
                  <a:tcPr/>
                </a:tc>
                <a:tc>
                  <a:txBody>
                    <a:bodyPr/>
                    <a:lstStyle/>
                    <a:p>
                      <a:r>
                        <a:rPr lang="fr-FR" sz="2000" b="1" dirty="0" smtClean="0"/>
                        <a:t>……………………</a:t>
                      </a:r>
                      <a:endParaRPr lang="fr-FR" sz="2000" b="1" dirty="0"/>
                    </a:p>
                  </a:txBody>
                  <a:tcPr/>
                </a:tc>
                <a:tc>
                  <a:txBody>
                    <a:bodyPr/>
                    <a:lstStyle/>
                    <a:p>
                      <a:endParaRPr lang="fr-FR" sz="2000" b="1" dirty="0"/>
                    </a:p>
                  </a:txBody>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Travail à faire:</a:t>
            </a:r>
            <a:endParaRPr lang="fr-FR" dirty="0"/>
          </a:p>
        </p:txBody>
      </p:sp>
      <p:sp>
        <p:nvSpPr>
          <p:cNvPr id="3" name="Espace réservé du contenu 2"/>
          <p:cNvSpPr>
            <a:spLocks noGrp="1"/>
          </p:cNvSpPr>
          <p:nvPr>
            <p:ph idx="1"/>
          </p:nvPr>
        </p:nvSpPr>
        <p:spPr>
          <a:xfrm>
            <a:off x="457200" y="1600200"/>
            <a:ext cx="8229600" cy="4757758"/>
          </a:xfrm>
        </p:spPr>
        <p:txBody>
          <a:bodyPr>
            <a:normAutofit/>
          </a:bodyPr>
          <a:lstStyle/>
          <a:p>
            <a:pPr marL="514350" indent="-514350">
              <a:buFont typeface="+mj-lt"/>
              <a:buAutoNum type="arabicPeriod"/>
            </a:pPr>
            <a:r>
              <a:rPr lang="fr-FR" sz="4000" dirty="0" smtClean="0"/>
              <a:t>Compléter le tableau ci-dessus</a:t>
            </a:r>
          </a:p>
          <a:p>
            <a:pPr marL="514350" indent="-514350">
              <a:buFont typeface="+mj-lt"/>
              <a:buAutoNum type="arabicPeriod"/>
            </a:pPr>
            <a:r>
              <a:rPr lang="fr-FR" sz="4000" dirty="0" smtClean="0"/>
              <a:t>.</a:t>
            </a:r>
          </a:p>
          <a:p>
            <a:pPr marL="914400" lvl="1" indent="-514350">
              <a:buFont typeface="+mj-lt"/>
              <a:buAutoNum type="alphaLcPeriod"/>
            </a:pPr>
            <a:r>
              <a:rPr lang="fr-FR" sz="3600" dirty="0" smtClean="0"/>
              <a:t>Lire la part des avoirs extérieurs nets</a:t>
            </a:r>
          </a:p>
          <a:p>
            <a:pPr marL="914400" lvl="1" indent="-514350">
              <a:buFont typeface="+mj-lt"/>
              <a:buAutoNum type="alphaLcPeriod"/>
            </a:pPr>
            <a:r>
              <a:rPr lang="fr-FR" sz="3600" dirty="0" smtClean="0"/>
              <a:t>Calculer la part des créances de l’Etat et celle des concours à l’économie dans le total des contreparties de M3</a:t>
            </a:r>
          </a:p>
          <a:p>
            <a:pPr marL="914400" lvl="1" indent="-514350">
              <a:buFont typeface="+mj-lt"/>
              <a:buAutoNum type="alphaLcPeriod"/>
            </a:pPr>
            <a:r>
              <a:rPr lang="fr-FR" sz="3600" dirty="0" smtClean="0"/>
              <a:t>Interpréter le résultat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0" y="0"/>
          <a:ext cx="9144000" cy="7249767"/>
        </p:xfrm>
        <a:graphic>
          <a:graphicData uri="http://schemas.openxmlformats.org/drawingml/2006/table">
            <a:tbl>
              <a:tblPr firstRow="1" bandRow="1">
                <a:tableStyleId>{5C22544A-7EE6-4342-B048-85BDC9FD1C3A}</a:tableStyleId>
              </a:tblPr>
              <a:tblGrid>
                <a:gridCol w="5048254"/>
                <a:gridCol w="2063764"/>
                <a:gridCol w="2031982"/>
              </a:tblGrid>
              <a:tr h="544167">
                <a:tc>
                  <a:txBody>
                    <a:bodyPr/>
                    <a:lstStyle/>
                    <a:p>
                      <a:pPr algn="ctr"/>
                      <a:r>
                        <a:rPr lang="fr-FR" sz="2000" b="1" dirty="0" smtClean="0"/>
                        <a:t>Eléments en millions de DH</a:t>
                      </a:r>
                      <a:endParaRPr lang="fr-FR" sz="2000" b="1" dirty="0"/>
                    </a:p>
                  </a:txBody>
                  <a:tcPr/>
                </a:tc>
                <a:tc>
                  <a:txBody>
                    <a:bodyPr/>
                    <a:lstStyle/>
                    <a:p>
                      <a:pPr algn="ctr"/>
                      <a:r>
                        <a:rPr lang="fr-FR" sz="2000" b="1" dirty="0" smtClean="0"/>
                        <a:t>Montants</a:t>
                      </a:r>
                      <a:endParaRPr lang="fr-FR" sz="2000" b="1" dirty="0"/>
                    </a:p>
                  </a:txBody>
                  <a:tcPr/>
                </a:tc>
                <a:tc>
                  <a:txBody>
                    <a:bodyPr/>
                    <a:lstStyle/>
                    <a:p>
                      <a:pPr algn="ctr"/>
                      <a:r>
                        <a:rPr lang="fr-FR" sz="2000" b="1" dirty="0" smtClean="0"/>
                        <a:t>Parts en %</a:t>
                      </a:r>
                      <a:endParaRPr lang="fr-FR" sz="2000" b="1" dirty="0"/>
                    </a:p>
                  </a:txBody>
                  <a:tcPr/>
                </a:tc>
              </a:tr>
              <a:tr h="5742353">
                <a:tc>
                  <a:txBody>
                    <a:bodyPr/>
                    <a:lstStyle/>
                    <a:p>
                      <a:r>
                        <a:rPr lang="fr-FR" sz="3200" b="1" dirty="0" smtClean="0">
                          <a:solidFill>
                            <a:srgbClr val="C00000"/>
                          </a:solidFill>
                        </a:rPr>
                        <a:t>Avoirs extérieurs nets</a:t>
                      </a:r>
                      <a:r>
                        <a:rPr lang="fr-FR" sz="3200" b="1" baseline="0" dirty="0" smtClean="0">
                          <a:solidFill>
                            <a:srgbClr val="C00000"/>
                          </a:solidFill>
                        </a:rPr>
                        <a:t> (I)</a:t>
                      </a:r>
                    </a:p>
                    <a:p>
                      <a:r>
                        <a:rPr lang="fr-FR" sz="3200" b="1" baseline="0" dirty="0" smtClean="0">
                          <a:solidFill>
                            <a:srgbClr val="C00000"/>
                          </a:solidFill>
                        </a:rPr>
                        <a:t>Crédit intérieur global</a:t>
                      </a:r>
                    </a:p>
                    <a:p>
                      <a:pPr marL="342900" indent="-342900">
                        <a:buFont typeface="+mj-lt"/>
                        <a:buNone/>
                      </a:pPr>
                      <a:r>
                        <a:rPr lang="fr-FR" sz="2400" b="1" baseline="0" dirty="0" smtClean="0"/>
                        <a:t>     </a:t>
                      </a:r>
                      <a:r>
                        <a:rPr lang="fr-FR" sz="2800" b="1" baseline="0" dirty="0" smtClean="0"/>
                        <a:t>A. Créance sur l’Etat</a:t>
                      </a:r>
                    </a:p>
                    <a:p>
                      <a:pPr marL="342900" indent="-342900">
                        <a:buFont typeface="+mj-lt"/>
                        <a:buNone/>
                      </a:pPr>
                      <a:r>
                        <a:rPr lang="fr-FR" sz="2800" b="1" baseline="0" dirty="0" smtClean="0"/>
                        <a:t>     B. Concours à l’économie</a:t>
                      </a:r>
                    </a:p>
                    <a:p>
                      <a:pPr marL="342900" indent="-342900">
                        <a:buFont typeface="+mj-lt"/>
                        <a:buNone/>
                      </a:pPr>
                      <a:r>
                        <a:rPr lang="fr-FR" sz="2800" b="1" baseline="0" dirty="0" smtClean="0"/>
                        <a:t>     C. Contrepartie des avoirs </a:t>
                      </a:r>
                    </a:p>
                    <a:p>
                      <a:pPr marL="342900" indent="-342900">
                        <a:buFont typeface="+mj-lt"/>
                        <a:buNone/>
                      </a:pPr>
                      <a:r>
                        <a:rPr lang="fr-FR" sz="2800" b="1" baseline="0" dirty="0" smtClean="0"/>
                        <a:t>en compte sur livret de CEN</a:t>
                      </a:r>
                    </a:p>
                    <a:p>
                      <a:pPr marL="342900" indent="-342900">
                        <a:buFont typeface="+mj-lt"/>
                        <a:buNone/>
                      </a:pPr>
                      <a:r>
                        <a:rPr lang="fr-FR" sz="2800" b="1" baseline="0" dirty="0" smtClean="0"/>
                        <a:t>Total ( A+B+C)</a:t>
                      </a:r>
                    </a:p>
                    <a:p>
                      <a:pPr marL="342900" indent="-342900">
                        <a:buFont typeface="+mj-lt"/>
                        <a:buNone/>
                      </a:pPr>
                      <a:endParaRPr lang="fr-FR" sz="2400" b="1" baseline="0" dirty="0" smtClean="0"/>
                    </a:p>
                    <a:p>
                      <a:pPr marL="342900" indent="-342900">
                        <a:buFont typeface="+mj-lt"/>
                        <a:buNone/>
                      </a:pPr>
                      <a:r>
                        <a:rPr lang="fr-FR" sz="2800" b="1" baseline="0" dirty="0" smtClean="0"/>
                        <a:t>Crédit intérieur à caractère </a:t>
                      </a:r>
                    </a:p>
                    <a:p>
                      <a:pPr marL="342900" indent="-342900">
                        <a:buFont typeface="+mj-lt"/>
                        <a:buNone/>
                      </a:pPr>
                      <a:r>
                        <a:rPr lang="fr-FR" sz="2800" b="1" baseline="0" dirty="0" smtClean="0"/>
                        <a:t>monétaire (II)</a:t>
                      </a:r>
                      <a:endParaRPr lang="fr-FR" sz="2400" b="1" baseline="0" dirty="0" smtClean="0"/>
                    </a:p>
                    <a:p>
                      <a:pPr marL="342900" indent="-342900">
                        <a:buFont typeface="+mj-lt"/>
                        <a:buNone/>
                      </a:pPr>
                      <a:endParaRPr lang="fr-FR" sz="2400" b="1" baseline="0" dirty="0" smtClean="0"/>
                    </a:p>
                    <a:p>
                      <a:pPr marL="342900" indent="-342900">
                        <a:buFont typeface="+mj-lt"/>
                        <a:buNone/>
                      </a:pPr>
                      <a:r>
                        <a:rPr lang="fr-FR" sz="2400" b="1" baseline="0" dirty="0" smtClean="0"/>
                        <a:t>Total des contreparties ( I+II)</a:t>
                      </a:r>
                    </a:p>
                    <a:p>
                      <a:pPr marL="342900" indent="-342900">
                        <a:buFont typeface="+mj-lt"/>
                        <a:buNone/>
                      </a:pPr>
                      <a:r>
                        <a:rPr lang="fr-FR" sz="2400" b="1" baseline="0" dirty="0" smtClean="0"/>
                        <a:t>Solde des éléments divers</a:t>
                      </a:r>
                      <a:endParaRPr lang="fr-FR" sz="2000" b="1" dirty="0"/>
                    </a:p>
                  </a:txBody>
                  <a:tcPr/>
                </a:tc>
                <a:tc>
                  <a:txBody>
                    <a:bodyPr/>
                    <a:lstStyle/>
                    <a:p>
                      <a:r>
                        <a:rPr lang="fr-FR" sz="2200" b="1" dirty="0" smtClean="0"/>
                        <a:t>197 522</a:t>
                      </a:r>
                    </a:p>
                    <a:p>
                      <a:endParaRPr lang="fr-FR" sz="2200" b="1" dirty="0" smtClean="0"/>
                    </a:p>
                    <a:p>
                      <a:endParaRPr lang="fr-FR" sz="2200" b="1" baseline="0" dirty="0" smtClean="0"/>
                    </a:p>
                    <a:p>
                      <a:r>
                        <a:rPr lang="fr-FR" sz="2200" b="1" baseline="0" dirty="0" smtClean="0"/>
                        <a:t> 80 621</a:t>
                      </a:r>
                    </a:p>
                    <a:p>
                      <a:r>
                        <a:rPr lang="fr-FR" sz="2200" b="1" baseline="0" dirty="0" smtClean="0"/>
                        <a:t>452 594</a:t>
                      </a:r>
                    </a:p>
                    <a:p>
                      <a:endParaRPr lang="fr-FR" sz="2200" b="1" baseline="0" dirty="0" smtClean="0"/>
                    </a:p>
                    <a:p>
                      <a:r>
                        <a:rPr lang="fr-FR" sz="2200" b="1" baseline="0" dirty="0" smtClean="0"/>
                        <a:t> </a:t>
                      </a:r>
                    </a:p>
                    <a:p>
                      <a:r>
                        <a:rPr lang="fr-FR" sz="2200" b="1" baseline="0" dirty="0" smtClean="0"/>
                        <a:t>14 117</a:t>
                      </a:r>
                    </a:p>
                    <a:p>
                      <a:r>
                        <a:rPr lang="fr-FR" sz="2400" b="1" baseline="0" dirty="0" smtClean="0">
                          <a:solidFill>
                            <a:srgbClr val="FF0000"/>
                          </a:solidFill>
                        </a:rPr>
                        <a:t>547 332</a:t>
                      </a:r>
                    </a:p>
                    <a:p>
                      <a:endParaRPr lang="fr-FR" sz="2200" b="1" baseline="0" dirty="0" smtClean="0"/>
                    </a:p>
                    <a:p>
                      <a:endParaRPr lang="fr-FR" sz="2200" b="1" baseline="0" dirty="0" smtClean="0"/>
                    </a:p>
                    <a:p>
                      <a:r>
                        <a:rPr lang="fr-FR" sz="2200" b="1" baseline="0" dirty="0" smtClean="0"/>
                        <a:t>547 332</a:t>
                      </a:r>
                    </a:p>
                    <a:p>
                      <a:endParaRPr lang="fr-FR" sz="2200" b="1" baseline="0" dirty="0" smtClean="0"/>
                    </a:p>
                    <a:p>
                      <a:endParaRPr lang="fr-FR" sz="2200" b="1" baseline="0" dirty="0" smtClean="0"/>
                    </a:p>
                    <a:p>
                      <a:r>
                        <a:rPr lang="fr-FR" sz="2400" b="1" baseline="0" dirty="0" smtClean="0">
                          <a:solidFill>
                            <a:srgbClr val="FF0000"/>
                          </a:solidFill>
                        </a:rPr>
                        <a:t>744 854</a:t>
                      </a:r>
                    </a:p>
                    <a:p>
                      <a:r>
                        <a:rPr lang="fr-FR" sz="2200" b="1" baseline="0" dirty="0" smtClean="0"/>
                        <a:t> </a:t>
                      </a:r>
                    </a:p>
                    <a:p>
                      <a:r>
                        <a:rPr lang="fr-FR" sz="2200" b="1" baseline="0" dirty="0" smtClean="0"/>
                        <a:t>- 30 186</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400" b="1" dirty="0" smtClean="0">
                          <a:solidFill>
                            <a:srgbClr val="7030A0"/>
                          </a:solidFill>
                        </a:rPr>
                        <a:t>2</a:t>
                      </a:r>
                      <a:r>
                        <a:rPr lang="fr-FR" sz="2000" b="1" dirty="0" smtClean="0">
                          <a:solidFill>
                            <a:srgbClr val="7030A0"/>
                          </a:solidFill>
                        </a:rPr>
                        <a:t>7,6</a:t>
                      </a:r>
                      <a:endParaRPr lang="fr-FR" sz="2400" b="1" dirty="0" smtClean="0">
                        <a:solidFill>
                          <a:srgbClr val="7030A0"/>
                        </a:solidFill>
                      </a:endParaRPr>
                    </a:p>
                    <a:p>
                      <a:endParaRPr lang="fr-FR" sz="2000" b="1" dirty="0" smtClean="0"/>
                    </a:p>
                    <a:p>
                      <a:endParaRPr lang="fr-FR" sz="2000" b="1" dirty="0" smtClean="0"/>
                    </a:p>
                    <a:p>
                      <a:endParaRPr lang="fr-FR" sz="2000" b="1" dirty="0" smtClean="0"/>
                    </a:p>
                    <a:p>
                      <a:endParaRPr lang="fr-FR" sz="2000" b="1" dirty="0" smtClean="0"/>
                    </a:p>
                    <a:p>
                      <a:endParaRPr lang="fr-FR" sz="2000" b="1" dirty="0" smtClean="0"/>
                    </a:p>
                    <a:p>
                      <a:endParaRPr lang="fr-FR" sz="2000" b="1" dirty="0" smtClean="0"/>
                    </a:p>
                    <a:p>
                      <a:endParaRPr lang="fr-FR" sz="2000" b="1" dirty="0" smtClean="0"/>
                    </a:p>
                    <a:p>
                      <a:endParaRPr lang="fr-FR" sz="2000" b="1" dirty="0" smtClean="0"/>
                    </a:p>
                    <a:p>
                      <a:r>
                        <a:rPr lang="fr-FR" sz="2000" b="1" dirty="0" smtClean="0">
                          <a:solidFill>
                            <a:srgbClr val="7030A0"/>
                          </a:solidFill>
                        </a:rPr>
                        <a:t>76,6</a:t>
                      </a:r>
                    </a:p>
                    <a:p>
                      <a:endParaRPr lang="fr-FR" sz="2000" b="1" dirty="0" smtClean="0"/>
                    </a:p>
                    <a:p>
                      <a:endParaRPr lang="fr-FR" sz="2000" b="1" dirty="0" smtClean="0"/>
                    </a:p>
                    <a:p>
                      <a:endParaRPr lang="fr-FR" sz="2000" b="1" dirty="0" smtClean="0"/>
                    </a:p>
                    <a:p>
                      <a:endParaRPr lang="fr-FR" sz="2000" b="1" dirty="0" smtClean="0"/>
                    </a:p>
                    <a:p>
                      <a:endParaRPr lang="fr-FR" sz="2000" b="1" dirty="0" smtClean="0"/>
                    </a:p>
                    <a:p>
                      <a:endParaRPr lang="fr-FR" sz="2000" b="1" dirty="0" smtClean="0"/>
                    </a:p>
                    <a:p>
                      <a:r>
                        <a:rPr lang="fr-FR" sz="2000" b="1" baseline="0" dirty="0" smtClean="0"/>
                        <a:t> </a:t>
                      </a:r>
                    </a:p>
                    <a:p>
                      <a:r>
                        <a:rPr lang="fr-FR" sz="2000" b="1" dirty="0" smtClean="0"/>
                        <a:t>- </a:t>
                      </a:r>
                      <a:r>
                        <a:rPr lang="fr-FR" sz="2000" b="1" dirty="0" smtClean="0">
                          <a:solidFill>
                            <a:srgbClr val="7030A0"/>
                          </a:solidFill>
                        </a:rPr>
                        <a:t>4,2</a:t>
                      </a:r>
                    </a:p>
                    <a:p>
                      <a:endParaRPr lang="fr-FR" sz="2000" b="1" dirty="0" smtClean="0"/>
                    </a:p>
                  </a:txBody>
                  <a:tcPr/>
                </a:tc>
              </a:tr>
              <a:tr h="544167">
                <a:tc>
                  <a:txBody>
                    <a:bodyPr/>
                    <a:lstStyle/>
                    <a:p>
                      <a:r>
                        <a:rPr lang="fr-FR" sz="3200" b="1" dirty="0" smtClean="0"/>
                        <a:t>Total contrepartie</a:t>
                      </a:r>
                      <a:r>
                        <a:rPr lang="fr-FR" sz="3200" b="1" baseline="0" dirty="0" smtClean="0"/>
                        <a:t> de MM</a:t>
                      </a:r>
                      <a:endParaRPr lang="fr-FR" sz="3200" b="1" dirty="0"/>
                    </a:p>
                  </a:txBody>
                  <a:tcPr/>
                </a:tc>
                <a:tc>
                  <a:txBody>
                    <a:bodyPr/>
                    <a:lstStyle/>
                    <a:p>
                      <a:r>
                        <a:rPr lang="fr-FR" sz="2800" b="1" dirty="0" smtClean="0">
                          <a:solidFill>
                            <a:srgbClr val="FF0000"/>
                          </a:solidFill>
                        </a:rPr>
                        <a:t>714</a:t>
                      </a:r>
                      <a:r>
                        <a:rPr lang="fr-FR" sz="2800" b="1" baseline="0" dirty="0" smtClean="0">
                          <a:solidFill>
                            <a:srgbClr val="FF0000"/>
                          </a:solidFill>
                        </a:rPr>
                        <a:t> 668</a:t>
                      </a:r>
                      <a:endParaRPr lang="fr-FR" sz="2800" b="1" dirty="0">
                        <a:solidFill>
                          <a:srgbClr val="FF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400" b="1" dirty="0" smtClean="0">
                          <a:solidFill>
                            <a:srgbClr val="7030A0"/>
                          </a:solidFill>
                        </a:rPr>
                        <a:t>100 %</a:t>
                      </a:r>
                    </a:p>
                    <a:p>
                      <a:endParaRPr lang="fr-FR" sz="2000" b="1"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 DE CALCUL</a:t>
            </a:r>
            <a:endParaRPr lang="fr-FR" dirty="0"/>
          </a:p>
        </p:txBody>
      </p:sp>
      <p:sp>
        <p:nvSpPr>
          <p:cNvPr id="3" name="Espace réservé du contenu 2"/>
          <p:cNvSpPr>
            <a:spLocks noGrp="1"/>
          </p:cNvSpPr>
          <p:nvPr>
            <p:ph idx="1"/>
          </p:nvPr>
        </p:nvSpPr>
        <p:spPr>
          <a:xfrm>
            <a:off x="0" y="1571613"/>
            <a:ext cx="9144000" cy="2286016"/>
          </a:xfrm>
        </p:spPr>
        <p:txBody>
          <a:bodyPr/>
          <a:lstStyle/>
          <a:p>
            <a:pPr>
              <a:buNone/>
            </a:pPr>
            <a:r>
              <a:rPr lang="fr-FR" dirty="0" smtClean="0"/>
              <a:t>PART EN </a:t>
            </a:r>
            <a:r>
              <a:rPr lang="fr-FR" b="1" dirty="0" smtClean="0"/>
              <a:t>% </a:t>
            </a:r>
          </a:p>
          <a:p>
            <a:pPr>
              <a:buNone/>
            </a:pPr>
            <a:r>
              <a:rPr lang="fr-FR" b="1" dirty="0" smtClean="0"/>
              <a:t>        =</a:t>
            </a:r>
            <a:r>
              <a:rPr lang="fr-FR" sz="2800" b="1" dirty="0" smtClean="0"/>
              <a:t> ( avoirs extérieurs nets / total contrepartie M3) X 100</a:t>
            </a:r>
          </a:p>
          <a:p>
            <a:pPr>
              <a:buNone/>
            </a:pPr>
            <a:r>
              <a:rPr lang="fr-FR" sz="2800" b="1" dirty="0" smtClean="0"/>
              <a:t>         = ( 197 522/714668)X100</a:t>
            </a:r>
          </a:p>
          <a:p>
            <a:pPr>
              <a:buNone/>
            </a:pPr>
            <a:r>
              <a:rPr lang="fr-FR" sz="2800" b="1" dirty="0" smtClean="0"/>
              <a:t>         = 27,6 %</a:t>
            </a:r>
          </a:p>
          <a:p>
            <a:pPr algn="ctr">
              <a:buNone/>
            </a:pPr>
            <a:endParaRPr lang="fr-FR" sz="2800" b="1" dirty="0" smtClean="0"/>
          </a:p>
          <a:p>
            <a:pPr>
              <a:buNone/>
            </a:pPr>
            <a:endParaRPr lang="fr-F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2. a- Lecture</a:t>
            </a:r>
            <a:endParaRPr lang="fr-FR" dirty="0"/>
          </a:p>
        </p:txBody>
      </p:sp>
      <p:sp>
        <p:nvSpPr>
          <p:cNvPr id="3" name="Espace réservé du contenu 2"/>
          <p:cNvSpPr>
            <a:spLocks noGrp="1"/>
          </p:cNvSpPr>
          <p:nvPr>
            <p:ph idx="1"/>
          </p:nvPr>
        </p:nvSpPr>
        <p:spPr>
          <a:xfrm>
            <a:off x="0" y="1600201"/>
            <a:ext cx="9144000" cy="2043114"/>
          </a:xfrm>
        </p:spPr>
        <p:txBody>
          <a:bodyPr>
            <a:noAutofit/>
          </a:bodyPr>
          <a:lstStyle/>
          <a:p>
            <a:pPr>
              <a:buNone/>
            </a:pPr>
            <a:r>
              <a:rPr lang="fr-FR" sz="4000" b="1" dirty="0" smtClean="0"/>
              <a:t>Les avoirs extérieurs nets représentent 27,6 % des contreparties de la masse monétaire.</a:t>
            </a:r>
            <a:endParaRPr lang="fr-FR" sz="4000" b="1"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nvPr>
        </p:nvGraphicFramePr>
        <p:xfrm>
          <a:off x="0" y="0"/>
          <a:ext cx="9144000" cy="7334272"/>
        </p:xfrm>
        <a:graphic>
          <a:graphicData uri="http://schemas.openxmlformats.org/drawingml/2006/table">
            <a:tbl>
              <a:tblPr firstRow="1" bandRow="1">
                <a:tableStyleId>{5C22544A-7EE6-4342-B048-85BDC9FD1C3A}</a:tableStyleId>
              </a:tblPr>
              <a:tblGrid>
                <a:gridCol w="5048254"/>
                <a:gridCol w="2063764"/>
                <a:gridCol w="2031982"/>
              </a:tblGrid>
              <a:tr h="544167">
                <a:tc>
                  <a:txBody>
                    <a:bodyPr/>
                    <a:lstStyle/>
                    <a:p>
                      <a:pPr algn="ctr"/>
                      <a:r>
                        <a:rPr lang="fr-FR" sz="2000" b="1" dirty="0" smtClean="0"/>
                        <a:t>Eléments en millions de DH</a:t>
                      </a:r>
                      <a:endParaRPr lang="fr-FR" sz="2000" b="1" dirty="0"/>
                    </a:p>
                  </a:txBody>
                  <a:tcPr/>
                </a:tc>
                <a:tc>
                  <a:txBody>
                    <a:bodyPr/>
                    <a:lstStyle/>
                    <a:p>
                      <a:pPr algn="ctr"/>
                      <a:r>
                        <a:rPr lang="fr-FR" sz="2000" b="1" dirty="0" smtClean="0"/>
                        <a:t>Montants</a:t>
                      </a:r>
                      <a:endParaRPr lang="fr-FR" sz="2000" b="1" dirty="0"/>
                    </a:p>
                  </a:txBody>
                  <a:tcPr/>
                </a:tc>
                <a:tc>
                  <a:txBody>
                    <a:bodyPr/>
                    <a:lstStyle/>
                    <a:p>
                      <a:pPr algn="ctr"/>
                      <a:r>
                        <a:rPr lang="fr-FR" sz="2000" b="1" dirty="0" smtClean="0"/>
                        <a:t>Parts en %</a:t>
                      </a:r>
                      <a:endParaRPr lang="fr-FR" sz="2000" b="1" dirty="0"/>
                    </a:p>
                  </a:txBody>
                  <a:tcPr/>
                </a:tc>
              </a:tr>
              <a:tr h="6028105">
                <a:tc>
                  <a:txBody>
                    <a:bodyPr/>
                    <a:lstStyle/>
                    <a:p>
                      <a:r>
                        <a:rPr lang="fr-FR" sz="3200" b="1" dirty="0" smtClean="0">
                          <a:solidFill>
                            <a:srgbClr val="C00000"/>
                          </a:solidFill>
                        </a:rPr>
                        <a:t>Avoirs extérieurs nets</a:t>
                      </a:r>
                      <a:r>
                        <a:rPr lang="fr-FR" sz="3200" b="1" baseline="0" dirty="0" smtClean="0">
                          <a:solidFill>
                            <a:srgbClr val="C00000"/>
                          </a:solidFill>
                        </a:rPr>
                        <a:t> (I)</a:t>
                      </a:r>
                    </a:p>
                    <a:p>
                      <a:r>
                        <a:rPr lang="fr-FR" sz="3200" b="1" baseline="0" dirty="0" smtClean="0">
                          <a:solidFill>
                            <a:srgbClr val="C00000"/>
                          </a:solidFill>
                        </a:rPr>
                        <a:t>Crédit intérieur global</a:t>
                      </a:r>
                    </a:p>
                    <a:p>
                      <a:pPr marL="342900" indent="-342900">
                        <a:buFont typeface="+mj-lt"/>
                        <a:buNone/>
                      </a:pPr>
                      <a:r>
                        <a:rPr lang="fr-FR" sz="2400" b="1" baseline="0" dirty="0" smtClean="0"/>
                        <a:t>     </a:t>
                      </a:r>
                      <a:r>
                        <a:rPr lang="fr-FR" sz="2800" b="1" baseline="0" dirty="0" smtClean="0"/>
                        <a:t>A. Créance sur l’Etat</a:t>
                      </a:r>
                    </a:p>
                    <a:p>
                      <a:pPr marL="342900" indent="-342900">
                        <a:buFont typeface="+mj-lt"/>
                        <a:buNone/>
                      </a:pPr>
                      <a:r>
                        <a:rPr lang="fr-FR" sz="2800" b="1" baseline="0" dirty="0" smtClean="0"/>
                        <a:t>     B. Concours à l’économie</a:t>
                      </a:r>
                    </a:p>
                    <a:p>
                      <a:pPr marL="342900" indent="-342900">
                        <a:buFont typeface="+mj-lt"/>
                        <a:buNone/>
                      </a:pPr>
                      <a:r>
                        <a:rPr lang="fr-FR" sz="2800" b="1" baseline="0" dirty="0" smtClean="0"/>
                        <a:t>     C. Contrepartie des avoirs </a:t>
                      </a:r>
                    </a:p>
                    <a:p>
                      <a:pPr marL="342900" indent="-342900">
                        <a:buFont typeface="+mj-lt"/>
                        <a:buNone/>
                      </a:pPr>
                      <a:r>
                        <a:rPr lang="fr-FR" sz="2800" b="1" baseline="0" dirty="0" smtClean="0"/>
                        <a:t>en compte sur livret de CEN</a:t>
                      </a:r>
                    </a:p>
                    <a:p>
                      <a:pPr marL="342900" indent="-342900">
                        <a:buFont typeface="+mj-lt"/>
                        <a:buNone/>
                      </a:pPr>
                      <a:r>
                        <a:rPr lang="fr-FR" sz="2800" b="1" baseline="0" dirty="0" smtClean="0"/>
                        <a:t>Total ( A+B+C)</a:t>
                      </a:r>
                    </a:p>
                    <a:p>
                      <a:pPr marL="342900" indent="-342900">
                        <a:buFont typeface="+mj-lt"/>
                        <a:buNone/>
                      </a:pPr>
                      <a:endParaRPr lang="fr-FR" sz="2400" b="1" baseline="0" dirty="0" smtClean="0"/>
                    </a:p>
                    <a:p>
                      <a:pPr marL="342900" indent="-342900">
                        <a:buFont typeface="+mj-lt"/>
                        <a:buNone/>
                      </a:pPr>
                      <a:r>
                        <a:rPr lang="fr-FR" sz="2800" b="1" baseline="0" dirty="0" smtClean="0"/>
                        <a:t>Crédit intérieur à caractère </a:t>
                      </a:r>
                    </a:p>
                    <a:p>
                      <a:pPr marL="342900" indent="-342900">
                        <a:buFont typeface="+mj-lt"/>
                        <a:buNone/>
                      </a:pPr>
                      <a:r>
                        <a:rPr lang="fr-FR" sz="2800" b="1" baseline="0" dirty="0" smtClean="0"/>
                        <a:t>monétaire (II)</a:t>
                      </a:r>
                      <a:endParaRPr lang="fr-FR" sz="2400" b="1" baseline="0" dirty="0" smtClean="0"/>
                    </a:p>
                    <a:p>
                      <a:pPr marL="342900" indent="-342900">
                        <a:buFont typeface="+mj-lt"/>
                        <a:buNone/>
                      </a:pPr>
                      <a:endParaRPr lang="fr-FR" sz="2400" b="1" baseline="0" dirty="0" smtClean="0"/>
                    </a:p>
                    <a:p>
                      <a:pPr marL="342900" indent="-342900">
                        <a:buFont typeface="+mj-lt"/>
                        <a:buNone/>
                      </a:pPr>
                      <a:r>
                        <a:rPr lang="fr-FR" sz="2400" b="1" baseline="0" dirty="0" smtClean="0"/>
                        <a:t>Total des contreparties ( I+II)</a:t>
                      </a:r>
                    </a:p>
                    <a:p>
                      <a:pPr marL="342900" indent="-342900">
                        <a:buFont typeface="+mj-lt"/>
                        <a:buNone/>
                      </a:pPr>
                      <a:r>
                        <a:rPr lang="fr-FR" sz="2400" b="1" baseline="0" dirty="0" smtClean="0"/>
                        <a:t>Solde des éléments divers</a:t>
                      </a:r>
                      <a:endParaRPr lang="fr-FR" sz="2000" b="1" dirty="0"/>
                    </a:p>
                  </a:txBody>
                  <a:tcPr/>
                </a:tc>
                <a:tc>
                  <a:txBody>
                    <a:bodyPr/>
                    <a:lstStyle/>
                    <a:p>
                      <a:r>
                        <a:rPr lang="fr-FR" sz="2200" b="1" dirty="0" smtClean="0"/>
                        <a:t>197 522</a:t>
                      </a:r>
                    </a:p>
                    <a:p>
                      <a:endParaRPr lang="fr-FR" sz="2200" b="1" dirty="0" smtClean="0"/>
                    </a:p>
                    <a:p>
                      <a:endParaRPr lang="fr-FR" sz="2200" b="1" baseline="0" dirty="0" smtClean="0"/>
                    </a:p>
                    <a:p>
                      <a:r>
                        <a:rPr lang="fr-FR" sz="2200" b="1" baseline="0" dirty="0" smtClean="0"/>
                        <a:t> 80 621</a:t>
                      </a:r>
                    </a:p>
                    <a:p>
                      <a:r>
                        <a:rPr lang="fr-FR" sz="2200" b="1" baseline="0" dirty="0" smtClean="0"/>
                        <a:t>452 594</a:t>
                      </a:r>
                    </a:p>
                    <a:p>
                      <a:endParaRPr lang="fr-FR" sz="2200" b="1" baseline="0" dirty="0" smtClean="0"/>
                    </a:p>
                    <a:p>
                      <a:r>
                        <a:rPr lang="fr-FR" sz="2200" b="1" baseline="0" dirty="0" smtClean="0"/>
                        <a:t> </a:t>
                      </a:r>
                    </a:p>
                    <a:p>
                      <a:r>
                        <a:rPr lang="fr-FR" sz="2200" b="1" baseline="0" dirty="0" smtClean="0"/>
                        <a:t>14 117</a:t>
                      </a:r>
                    </a:p>
                    <a:p>
                      <a:r>
                        <a:rPr lang="fr-FR" sz="2400" b="1" baseline="0" dirty="0" smtClean="0">
                          <a:solidFill>
                            <a:srgbClr val="FF0000"/>
                          </a:solidFill>
                        </a:rPr>
                        <a:t>547 332</a:t>
                      </a:r>
                    </a:p>
                    <a:p>
                      <a:endParaRPr lang="fr-FR" sz="2200" b="1" baseline="0" dirty="0" smtClean="0"/>
                    </a:p>
                    <a:p>
                      <a:endParaRPr lang="fr-FR" sz="2200" b="1" baseline="0" dirty="0" smtClean="0"/>
                    </a:p>
                    <a:p>
                      <a:r>
                        <a:rPr lang="fr-FR" sz="2200" b="1" baseline="0" dirty="0" smtClean="0"/>
                        <a:t>547 332</a:t>
                      </a:r>
                    </a:p>
                    <a:p>
                      <a:endParaRPr lang="fr-FR" sz="2200" b="1" baseline="0" dirty="0" smtClean="0"/>
                    </a:p>
                    <a:p>
                      <a:endParaRPr lang="fr-FR" sz="2200" b="1" baseline="0" dirty="0" smtClean="0"/>
                    </a:p>
                    <a:p>
                      <a:r>
                        <a:rPr lang="fr-FR" sz="2400" b="1" baseline="0" dirty="0" smtClean="0">
                          <a:solidFill>
                            <a:srgbClr val="FF0000"/>
                          </a:solidFill>
                        </a:rPr>
                        <a:t>744 854</a:t>
                      </a:r>
                    </a:p>
                    <a:p>
                      <a:r>
                        <a:rPr lang="fr-FR" sz="2200" b="1" baseline="0" dirty="0" smtClean="0"/>
                        <a:t> </a:t>
                      </a:r>
                    </a:p>
                    <a:p>
                      <a:r>
                        <a:rPr lang="fr-FR" sz="2200" b="1" baseline="0" dirty="0" smtClean="0"/>
                        <a:t>- 30 186</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400" b="1" dirty="0" smtClean="0">
                          <a:solidFill>
                            <a:srgbClr val="7030A0"/>
                          </a:solidFill>
                        </a:rPr>
                        <a:t>2</a:t>
                      </a:r>
                      <a:r>
                        <a:rPr lang="fr-FR" sz="2000" b="1" dirty="0" smtClean="0">
                          <a:solidFill>
                            <a:srgbClr val="7030A0"/>
                          </a:solidFill>
                        </a:rPr>
                        <a:t>7,6</a:t>
                      </a:r>
                      <a:endParaRPr lang="fr-FR" sz="2400" b="1" dirty="0" smtClean="0">
                        <a:solidFill>
                          <a:srgbClr val="7030A0"/>
                        </a:solidFill>
                      </a:endParaRPr>
                    </a:p>
                    <a:p>
                      <a:endParaRPr lang="fr-FR" sz="2000" b="1" dirty="0" smtClean="0"/>
                    </a:p>
                    <a:p>
                      <a:endParaRPr lang="fr-FR" sz="2000" b="1" dirty="0" smtClean="0"/>
                    </a:p>
                    <a:p>
                      <a:r>
                        <a:rPr lang="fr-FR" sz="2000" b="1" dirty="0" smtClean="0">
                          <a:solidFill>
                            <a:srgbClr val="0070C0"/>
                          </a:solidFill>
                        </a:rPr>
                        <a:t>11,3</a:t>
                      </a:r>
                    </a:p>
                    <a:p>
                      <a:r>
                        <a:rPr lang="fr-FR" sz="2000" b="1" dirty="0" smtClean="0">
                          <a:solidFill>
                            <a:srgbClr val="0070C0"/>
                          </a:solidFill>
                        </a:rPr>
                        <a:t>63,3</a:t>
                      </a:r>
                    </a:p>
                    <a:p>
                      <a:endParaRPr lang="fr-FR" sz="2000" b="1" dirty="0" smtClean="0">
                        <a:solidFill>
                          <a:srgbClr val="0070C0"/>
                        </a:solidFill>
                      </a:endParaRPr>
                    </a:p>
                    <a:p>
                      <a:endParaRPr lang="fr-FR" sz="2000" b="1" dirty="0" smtClean="0">
                        <a:solidFill>
                          <a:srgbClr val="0070C0"/>
                        </a:solidFill>
                      </a:endParaRPr>
                    </a:p>
                    <a:p>
                      <a:endParaRPr lang="fr-FR" sz="2000" b="1" dirty="0" smtClean="0">
                        <a:solidFill>
                          <a:srgbClr val="0070C0"/>
                        </a:solidFill>
                      </a:endParaRPr>
                    </a:p>
                    <a:p>
                      <a:r>
                        <a:rPr lang="fr-FR" sz="2000" b="1" dirty="0" smtClean="0">
                          <a:solidFill>
                            <a:srgbClr val="0070C0"/>
                          </a:solidFill>
                        </a:rPr>
                        <a:t>2</a:t>
                      </a:r>
                    </a:p>
                    <a:p>
                      <a:r>
                        <a:rPr lang="fr-FR" sz="2000" b="1" dirty="0" smtClean="0">
                          <a:solidFill>
                            <a:srgbClr val="7030A0"/>
                          </a:solidFill>
                        </a:rPr>
                        <a:t>76,6</a:t>
                      </a:r>
                    </a:p>
                    <a:p>
                      <a:endParaRPr lang="fr-FR" sz="2000" b="1" dirty="0" smtClean="0"/>
                    </a:p>
                    <a:p>
                      <a:endParaRPr lang="fr-FR" sz="2000" b="1" dirty="0" smtClean="0"/>
                    </a:p>
                    <a:p>
                      <a:endParaRPr lang="fr-FR" sz="2000" b="1" dirty="0" smtClean="0"/>
                    </a:p>
                    <a:p>
                      <a:endParaRPr lang="fr-FR" sz="2000" b="1" dirty="0" smtClean="0"/>
                    </a:p>
                    <a:p>
                      <a:endParaRPr lang="fr-FR" sz="2000" b="1" dirty="0" smtClean="0"/>
                    </a:p>
                    <a:p>
                      <a:endParaRPr lang="fr-FR" sz="2000" b="1" dirty="0" smtClean="0"/>
                    </a:p>
                    <a:p>
                      <a:r>
                        <a:rPr lang="fr-FR" sz="2000" b="1" baseline="0" dirty="0" smtClean="0"/>
                        <a:t> </a:t>
                      </a:r>
                      <a:endParaRPr lang="fr-FR" sz="2000" b="1" dirty="0" smtClean="0"/>
                    </a:p>
                    <a:p>
                      <a:r>
                        <a:rPr lang="fr-FR" sz="2000" b="1" dirty="0" smtClean="0"/>
                        <a:t>- </a:t>
                      </a:r>
                      <a:r>
                        <a:rPr lang="fr-FR" sz="2000" b="1" dirty="0" smtClean="0">
                          <a:solidFill>
                            <a:srgbClr val="7030A0"/>
                          </a:solidFill>
                        </a:rPr>
                        <a:t>4,2</a:t>
                      </a:r>
                    </a:p>
                    <a:p>
                      <a:endParaRPr lang="fr-FR" sz="2000" b="1" dirty="0" smtClean="0"/>
                    </a:p>
                  </a:txBody>
                  <a:tcPr/>
                </a:tc>
              </a:tr>
              <a:tr h="544167">
                <a:tc>
                  <a:txBody>
                    <a:bodyPr/>
                    <a:lstStyle/>
                    <a:p>
                      <a:r>
                        <a:rPr lang="fr-FR" sz="3200" b="1" dirty="0" smtClean="0"/>
                        <a:t>Total contrepartie</a:t>
                      </a:r>
                      <a:r>
                        <a:rPr lang="fr-FR" sz="3200" b="1" baseline="0" dirty="0" smtClean="0"/>
                        <a:t> de MM</a:t>
                      </a:r>
                      <a:endParaRPr lang="fr-FR" sz="3200" b="1" dirty="0"/>
                    </a:p>
                  </a:txBody>
                  <a:tcPr/>
                </a:tc>
                <a:tc>
                  <a:txBody>
                    <a:bodyPr/>
                    <a:lstStyle/>
                    <a:p>
                      <a:r>
                        <a:rPr lang="fr-FR" sz="2800" b="1" dirty="0" smtClean="0">
                          <a:solidFill>
                            <a:srgbClr val="FF0000"/>
                          </a:solidFill>
                        </a:rPr>
                        <a:t>714</a:t>
                      </a:r>
                      <a:r>
                        <a:rPr lang="fr-FR" sz="2800" b="1" baseline="0" dirty="0" smtClean="0">
                          <a:solidFill>
                            <a:srgbClr val="FF0000"/>
                          </a:solidFill>
                        </a:rPr>
                        <a:t> 668</a:t>
                      </a:r>
                      <a:endParaRPr lang="fr-FR" sz="2800" b="1" dirty="0">
                        <a:solidFill>
                          <a:srgbClr val="FF0000"/>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2400" b="1" dirty="0" smtClean="0">
                          <a:solidFill>
                            <a:srgbClr val="7030A0"/>
                          </a:solidFill>
                        </a:rPr>
                        <a:t>100 %</a:t>
                      </a:r>
                    </a:p>
                    <a:p>
                      <a:endParaRPr lang="fr-FR" sz="2000" b="1" dirty="0"/>
                    </a:p>
                  </a:txBody>
                  <a:tcPr/>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l"/>
            <a:r>
              <a:rPr lang="fr-FR" dirty="0" smtClean="0"/>
              <a:t>C- </a:t>
            </a:r>
            <a:endParaRPr lang="fr-FR" dirty="0"/>
          </a:p>
        </p:txBody>
      </p:sp>
      <p:sp>
        <p:nvSpPr>
          <p:cNvPr id="3" name="Espace réservé du contenu 2"/>
          <p:cNvSpPr>
            <a:spLocks noGrp="1"/>
          </p:cNvSpPr>
          <p:nvPr>
            <p:ph idx="1"/>
          </p:nvPr>
        </p:nvSpPr>
        <p:spPr>
          <a:xfrm>
            <a:off x="457200" y="1214422"/>
            <a:ext cx="8229600" cy="5357850"/>
          </a:xfrm>
        </p:spPr>
        <p:style>
          <a:lnRef idx="2">
            <a:schemeClr val="dk1"/>
          </a:lnRef>
          <a:fillRef idx="1">
            <a:schemeClr val="lt1"/>
          </a:fillRef>
          <a:effectRef idx="0">
            <a:schemeClr val="dk1"/>
          </a:effectRef>
          <a:fontRef idx="minor">
            <a:schemeClr val="dk1"/>
          </a:fontRef>
        </p:style>
        <p:txBody>
          <a:bodyPr>
            <a:normAutofit lnSpcReduction="10000"/>
          </a:bodyPr>
          <a:lstStyle/>
          <a:p>
            <a:pPr>
              <a:buNone/>
            </a:pPr>
            <a:r>
              <a:rPr lang="fr-FR" sz="3900" b="1" dirty="0" smtClean="0"/>
              <a:t>On remarque que les concours à l’économie participent à plus de 60 % ( 63,3 %) à la création monétaire suivis par les avoirs extérieurs nets pour environ un tiers ( 27,6 %) puis les créances sur l’Etat avec 11,3 %.</a:t>
            </a:r>
          </a:p>
          <a:p>
            <a:pPr>
              <a:buNone/>
            </a:pPr>
            <a:r>
              <a:rPr lang="fr-FR" sz="3900" b="1" dirty="0" smtClean="0"/>
              <a:t>Les concours à l’économie sont la principale contrepartie de la masse monétaire.</a:t>
            </a:r>
            <a:endParaRPr lang="fr-FR" b="1"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143116"/>
            <a:ext cx="8229600" cy="1143000"/>
          </a:xfrm>
        </p:spPr>
        <p:style>
          <a:lnRef idx="1">
            <a:schemeClr val="accent1"/>
          </a:lnRef>
          <a:fillRef idx="2">
            <a:schemeClr val="accent1"/>
          </a:fillRef>
          <a:effectRef idx="1">
            <a:schemeClr val="accent1"/>
          </a:effectRef>
          <a:fontRef idx="minor">
            <a:schemeClr val="dk1"/>
          </a:fontRef>
        </p:style>
        <p:txBody>
          <a:bodyPr/>
          <a:lstStyle/>
          <a:p>
            <a:r>
              <a:rPr lang="fr-FR" b="1" dirty="0" smtClean="0"/>
              <a:t>2-2-2 Le système financier </a:t>
            </a:r>
            <a:endParaRPr lang="fr-F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2844" y="214290"/>
            <a:ext cx="8786874" cy="6429420"/>
          </a:xfrm>
        </p:spPr>
        <p:txBody>
          <a:bodyPr>
            <a:normAutofit/>
          </a:bodyPr>
          <a:lstStyle/>
          <a:p>
            <a:r>
              <a:rPr lang="fr-FR" dirty="0" smtClean="0"/>
              <a:t>Certains agents économiques dégagent un </a:t>
            </a:r>
            <a:r>
              <a:rPr lang="fr-FR" b="1" dirty="0" smtClean="0"/>
              <a:t>excédent</a:t>
            </a:r>
            <a:r>
              <a:rPr lang="fr-FR" dirty="0" smtClean="0"/>
              <a:t> ou une </a:t>
            </a:r>
            <a:r>
              <a:rPr lang="fr-FR" b="1" dirty="0" smtClean="0"/>
              <a:t>capacité de financement</a:t>
            </a:r>
            <a:r>
              <a:rPr lang="fr-FR" dirty="0" smtClean="0"/>
              <a:t> ; d'autres, au  contraire, ont un </a:t>
            </a:r>
            <a:r>
              <a:rPr lang="fr-FR" b="1" dirty="0" smtClean="0"/>
              <a:t>besoin de financement</a:t>
            </a:r>
            <a:r>
              <a:rPr lang="fr-FR" dirty="0" smtClean="0"/>
              <a:t>. Les acteurs excédentaires souhaitent trouver des emplois financiers à leur capacité de financement et les acteurs déficitaires sont à la recherche de ressources financières pour combler leur déficit. Le financement d'une économie peut être présenté comme le processus de transfert des capacités de financement vers les agents déficitaires qui dégagent un besoin de financement. </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2643182"/>
            <a:ext cx="8229600" cy="1143000"/>
          </a:xfrm>
          <a:solidFill>
            <a:schemeClr val="accent5">
              <a:lumMod val="60000"/>
              <a:lumOff val="40000"/>
            </a:schemeClr>
          </a:solidFill>
        </p:spPr>
        <p:style>
          <a:lnRef idx="2">
            <a:schemeClr val="accent1"/>
          </a:lnRef>
          <a:fillRef idx="1">
            <a:schemeClr val="lt1"/>
          </a:fillRef>
          <a:effectRef idx="0">
            <a:schemeClr val="accent1"/>
          </a:effectRef>
          <a:fontRef idx="minor">
            <a:schemeClr val="dk1"/>
          </a:fontRef>
        </p:style>
        <p:txBody>
          <a:bodyPr>
            <a:normAutofit fontScale="90000"/>
          </a:bodyPr>
          <a:lstStyle/>
          <a:p>
            <a:r>
              <a:rPr lang="fr-FR" dirty="0" smtClean="0"/>
              <a:t>2-2-1-4- Les contreparties de la masse monétaire</a:t>
            </a:r>
            <a:endParaRPr lang="fr-F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fontScale="90000"/>
          </a:bodyPr>
          <a:lstStyle/>
          <a:p>
            <a:r>
              <a:rPr lang="fr-FR" dirty="0" smtClean="0"/>
              <a:t>La finance indirecte « </a:t>
            </a:r>
            <a:r>
              <a:rPr lang="fr-FR" dirty="0" err="1" smtClean="0"/>
              <a:t>intermédiée</a:t>
            </a:r>
            <a:r>
              <a:rPr lang="fr-FR" dirty="0" smtClean="0"/>
              <a:t> » </a:t>
            </a:r>
            <a:endParaRPr lang="fr-FR" dirty="0"/>
          </a:p>
        </p:txBody>
      </p:sp>
      <p:sp>
        <p:nvSpPr>
          <p:cNvPr id="3" name="Espace réservé du contenu 2"/>
          <p:cNvSpPr>
            <a:spLocks noGrp="1"/>
          </p:cNvSpPr>
          <p:nvPr>
            <p:ph idx="1"/>
          </p:nvPr>
        </p:nvSpPr>
        <p:spPr/>
        <p:txBody>
          <a:bodyPr/>
          <a:lstStyle/>
          <a:p>
            <a:pPr>
              <a:buNone/>
            </a:pPr>
            <a:r>
              <a:rPr lang="fr-FR" dirty="0" smtClean="0"/>
              <a:t>les intermédiaires financiers (IF) s’interposent entre </a:t>
            </a:r>
            <a:r>
              <a:rPr lang="fr-FR" b="1" dirty="0" smtClean="0"/>
              <a:t>les agents à besoin</a:t>
            </a:r>
            <a:r>
              <a:rPr lang="fr-FR" dirty="0" smtClean="0"/>
              <a:t> et à </a:t>
            </a:r>
            <a:r>
              <a:rPr lang="fr-FR" b="1" dirty="0" smtClean="0"/>
              <a:t>capacité de financement</a:t>
            </a:r>
            <a:r>
              <a:rPr lang="fr-FR" dirty="0" smtClean="0"/>
              <a:t>. Les banques constituent la principale catégorie d’IF. Leur spécificité est d’émettre une dette monétaire en contrepartie de leur financement.</a:t>
            </a:r>
          </a:p>
          <a:p>
            <a:pPr>
              <a:buNone/>
            </a:pPr>
            <a:endParaRPr lang="fr-F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 système bancaire marocain</a:t>
            </a:r>
            <a:endParaRPr lang="fr-FR" dirty="0"/>
          </a:p>
        </p:txBody>
      </p:sp>
      <p:sp>
        <p:nvSpPr>
          <p:cNvPr id="3" name="Espace réservé du contenu 2"/>
          <p:cNvSpPr>
            <a:spLocks noGrp="1"/>
          </p:cNvSpPr>
          <p:nvPr>
            <p:ph idx="1"/>
          </p:nvPr>
        </p:nvSpPr>
        <p:spPr/>
        <p:txBody>
          <a:bodyPr/>
          <a:lstStyle/>
          <a:p>
            <a:endParaRPr lang="fr-F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pPr lvl="1" algn="ctr" rtl="0">
              <a:spcBef>
                <a:spcPct val="0"/>
              </a:spcBef>
            </a:pPr>
            <a:r>
              <a:rPr lang="fr-FR" sz="3600" b="1" dirty="0"/>
              <a:t>La finance directe : marché des capitaux</a:t>
            </a:r>
            <a:r>
              <a:rPr lang="fr-FR" sz="3200" dirty="0"/>
              <a:t/>
            </a:r>
            <a:br>
              <a:rPr lang="fr-FR" sz="3200" dirty="0"/>
            </a:br>
            <a:endParaRPr lang="fr-FR" dirty="0"/>
          </a:p>
        </p:txBody>
      </p:sp>
      <p:sp>
        <p:nvSpPr>
          <p:cNvPr id="3" name="Espace réservé du contenu 2"/>
          <p:cNvSpPr>
            <a:spLocks noGrp="1"/>
          </p:cNvSpPr>
          <p:nvPr>
            <p:ph idx="1"/>
          </p:nvPr>
        </p:nvSpPr>
        <p:spPr/>
        <p:txBody>
          <a:bodyPr/>
          <a:lstStyle/>
          <a:p>
            <a:endParaRPr lang="fr-F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14338"/>
            <a:ext cx="8229600" cy="1143000"/>
          </a:xfrm>
        </p:spPr>
        <p:txBody>
          <a:bodyPr>
            <a:normAutofit fontScale="90000"/>
          </a:bodyPr>
          <a:lstStyle/>
          <a:p>
            <a:r>
              <a:rPr lang="fr-FR" dirty="0" smtClean="0"/>
              <a:t>La bourse des valeurs de Casablanca </a:t>
            </a:r>
            <a:endParaRPr lang="fr-FR" dirty="0"/>
          </a:p>
        </p:txBody>
      </p:sp>
      <p:sp>
        <p:nvSpPr>
          <p:cNvPr id="3" name="Espace réservé du contenu 2"/>
          <p:cNvSpPr>
            <a:spLocks noGrp="1"/>
          </p:cNvSpPr>
          <p:nvPr>
            <p:ph idx="1"/>
          </p:nvPr>
        </p:nvSpPr>
        <p:spPr>
          <a:xfrm>
            <a:off x="500034" y="571480"/>
            <a:ext cx="8229600" cy="6286520"/>
          </a:xfrm>
        </p:spPr>
        <p:txBody>
          <a:bodyPr>
            <a:noAutofit/>
          </a:bodyPr>
          <a:lstStyle/>
          <a:p>
            <a:pPr>
              <a:buNone/>
            </a:pPr>
            <a:r>
              <a:rPr lang="fr-FR" sz="2800" dirty="0" smtClean="0"/>
              <a:t>Historique : </a:t>
            </a:r>
          </a:p>
          <a:p>
            <a:pPr>
              <a:buNone/>
            </a:pPr>
            <a:r>
              <a:rPr lang="fr-FR" sz="2800" dirty="0" smtClean="0"/>
              <a:t>La Bourse de Casablanca a initié, le 07 novembre 1929, sa première séance de cotation. En 80 années d'existence, l'institution a </a:t>
            </a:r>
          </a:p>
          <a:p>
            <a:pPr>
              <a:buNone/>
            </a:pPr>
            <a:r>
              <a:rPr lang="fr-FR" sz="2800" dirty="0" smtClean="0"/>
              <a:t>connu trois importantes réformes.</a:t>
            </a:r>
          </a:p>
          <a:p>
            <a:pPr>
              <a:buNone/>
            </a:pPr>
            <a:r>
              <a:rPr lang="fr-FR" sz="2800" dirty="0" smtClean="0"/>
              <a:t>La  première,  en  1948,  a  attribué  à  la  Bourse  de  Casablanca  la  personnalité  morale.  La  seconde,  en  1967,  a  permis  de  la réorganiser, juridiquement et techniquement, et de la définir comme un établissement public. Enfin, en 1993, la promulgation d'un ensemble de textes de loi portant réforme du marché financier, a doté la Bourse de Casablanca du cadre réglementaire et technique nécessaire à son émergence.</a:t>
            </a:r>
            <a:endParaRPr lang="fr-FR" sz="28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intervenants </a:t>
            </a:r>
            <a:br>
              <a:rPr lang="fr-FR" dirty="0" smtClean="0"/>
            </a:br>
            <a:endParaRPr lang="fr-FR" dirty="0"/>
          </a:p>
        </p:txBody>
      </p:sp>
      <p:sp>
        <p:nvSpPr>
          <p:cNvPr id="3" name="Espace réservé du contenu 2"/>
          <p:cNvSpPr>
            <a:spLocks noGrp="1"/>
          </p:cNvSpPr>
          <p:nvPr>
            <p:ph idx="1"/>
          </p:nvPr>
        </p:nvSpPr>
        <p:spPr>
          <a:xfrm>
            <a:off x="457200" y="928670"/>
            <a:ext cx="8229600" cy="5715040"/>
          </a:xfrm>
        </p:spPr>
        <p:txBody>
          <a:bodyPr>
            <a:normAutofit fontScale="77500" lnSpcReduction="20000"/>
          </a:bodyPr>
          <a:lstStyle/>
          <a:p>
            <a:r>
              <a:rPr lang="fr-FR" b="1" u="sng" dirty="0" smtClean="0"/>
              <a:t>La bourse de Casablanca </a:t>
            </a:r>
          </a:p>
          <a:p>
            <a:pPr>
              <a:buNone/>
            </a:pPr>
            <a:r>
              <a:rPr lang="fr-FR" dirty="0" smtClean="0"/>
              <a:t>La Bourse de Casablanca est une société anonyme en charge de l’organisation et de la gestion du marché boursier.</a:t>
            </a:r>
          </a:p>
          <a:p>
            <a:r>
              <a:rPr lang="fr-FR" dirty="0" smtClean="0"/>
              <a:t> </a:t>
            </a:r>
            <a:r>
              <a:rPr lang="fr-FR" b="1" u="sng" dirty="0" smtClean="0"/>
              <a:t>Les sociétés de bourse</a:t>
            </a:r>
          </a:p>
          <a:p>
            <a:pPr>
              <a:buNone/>
            </a:pPr>
            <a:r>
              <a:rPr lang="fr-FR" dirty="0" smtClean="0"/>
              <a:t>Les sociétés  de  bourse ont  pour  objet,  outre  l’exécution  des  transactions  sur  les  valeurs  mobilières,  la  garde  des  titres,  la </a:t>
            </a:r>
          </a:p>
          <a:p>
            <a:pPr>
              <a:buNone/>
            </a:pPr>
            <a:r>
              <a:rPr lang="fr-FR" dirty="0" smtClean="0"/>
              <a:t>gestion des portefeuilles de valeurs  mobilières en vertu d’un  mandat, le conseil à la clientèle et l’animation du  marché des </a:t>
            </a:r>
          </a:p>
          <a:p>
            <a:pPr>
              <a:buNone/>
            </a:pPr>
            <a:r>
              <a:rPr lang="fr-FR" dirty="0" smtClean="0"/>
              <a:t>valeurs mobilières inscrites à la cote. </a:t>
            </a:r>
          </a:p>
          <a:p>
            <a:pPr>
              <a:buNone/>
            </a:pPr>
            <a:r>
              <a:rPr lang="fr-FR" dirty="0" smtClean="0"/>
              <a:t>Les  sociétés  de  bourse  participent  également  au  placement  des  titres  émis  par  les  personnes  morales  faisant  appel public  à </a:t>
            </a:r>
          </a:p>
          <a:p>
            <a:pPr>
              <a:buNone/>
            </a:pPr>
            <a:r>
              <a:rPr lang="fr-FR" dirty="0" smtClean="0"/>
              <a:t>l’épargne et assistent ces dernières à la préparation des documents d’information destinés au public.</a:t>
            </a:r>
            <a:endParaRPr lang="fr-F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14290"/>
            <a:ext cx="8229600" cy="6429420"/>
          </a:xfrm>
        </p:spPr>
        <p:txBody>
          <a:bodyPr>
            <a:normAutofit fontScale="77500" lnSpcReduction="20000"/>
          </a:bodyPr>
          <a:lstStyle/>
          <a:p>
            <a:r>
              <a:rPr lang="fr-FR" b="1" u="sng" dirty="0" smtClean="0"/>
              <a:t>Le conseil déontologique des valeurs mobilières : CDVM</a:t>
            </a:r>
          </a:p>
          <a:p>
            <a:pPr>
              <a:buNone/>
            </a:pPr>
            <a:r>
              <a:rPr lang="fr-FR" dirty="0" smtClean="0"/>
              <a:t>Établissement public doté de la personnalité morale et de l’autonomie financière, le CDVM est l’autorité de marché. Il a pour </a:t>
            </a:r>
          </a:p>
          <a:p>
            <a:pPr>
              <a:buNone/>
            </a:pPr>
            <a:r>
              <a:rPr lang="fr-FR" dirty="0" smtClean="0"/>
              <a:t>mission de : </a:t>
            </a:r>
          </a:p>
          <a:p>
            <a:pPr>
              <a:buNone/>
            </a:pPr>
            <a:r>
              <a:rPr lang="fr-FR" dirty="0" smtClean="0"/>
              <a:t>- Protéger l'épargne investie en valeurs mobilières ou tous autres placements réalisés par appel public à l'épargne.</a:t>
            </a:r>
          </a:p>
          <a:p>
            <a:pPr>
              <a:buNone/>
            </a:pPr>
            <a:r>
              <a:rPr lang="fr-FR" dirty="0" smtClean="0"/>
              <a:t>- Veiller à l'information des investisseurs en valeurs mobilières en s'assurant que les personnes morales qui font appel public à </a:t>
            </a:r>
          </a:p>
          <a:p>
            <a:pPr>
              <a:buNone/>
            </a:pPr>
            <a:r>
              <a:rPr lang="fr-FR" dirty="0" smtClean="0"/>
              <a:t>l'épargne établissent et diffusent toutes les informations légales et réglementaires en vigueur.</a:t>
            </a:r>
          </a:p>
          <a:p>
            <a:pPr>
              <a:buNone/>
            </a:pPr>
            <a:r>
              <a:rPr lang="fr-FR" dirty="0" smtClean="0"/>
              <a:t>- Veiller au bon fonctionnement du marché des valeurs mobilières en assurant la transparence, l'intégrité et la sécurité.</a:t>
            </a:r>
          </a:p>
          <a:p>
            <a:pPr>
              <a:buNone/>
            </a:pPr>
            <a:r>
              <a:rPr lang="fr-FR" dirty="0" smtClean="0"/>
              <a:t>- Veiller au respect des diverses dispositions légales et réglementaires régissant le marché financier.</a:t>
            </a:r>
            <a:endParaRPr lang="fr-F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70"/>
          </a:xfrm>
        </p:spPr>
        <p:txBody>
          <a:bodyPr/>
          <a:lstStyle/>
          <a:p>
            <a:r>
              <a:rPr lang="fr-FR" dirty="0" smtClean="0"/>
              <a:t>Indices</a:t>
            </a:r>
            <a:endParaRPr lang="fr-FR" dirty="0"/>
          </a:p>
        </p:txBody>
      </p:sp>
      <p:sp>
        <p:nvSpPr>
          <p:cNvPr id="3" name="Espace réservé du contenu 2"/>
          <p:cNvSpPr>
            <a:spLocks noGrp="1"/>
          </p:cNvSpPr>
          <p:nvPr>
            <p:ph idx="1"/>
          </p:nvPr>
        </p:nvSpPr>
        <p:spPr>
          <a:xfrm>
            <a:off x="142844" y="857232"/>
            <a:ext cx="9001156" cy="5786478"/>
          </a:xfrm>
        </p:spPr>
        <p:txBody>
          <a:bodyPr>
            <a:normAutofit fontScale="62500" lnSpcReduction="20000"/>
          </a:bodyPr>
          <a:lstStyle/>
          <a:p>
            <a:pPr>
              <a:buNone/>
            </a:pPr>
            <a:r>
              <a:rPr lang="fr-FR" dirty="0" smtClean="0"/>
              <a:t> </a:t>
            </a:r>
          </a:p>
          <a:p>
            <a:r>
              <a:rPr lang="fr-FR" sz="5100" dirty="0" smtClean="0"/>
              <a:t>MADEX (</a:t>
            </a:r>
            <a:r>
              <a:rPr lang="fr-FR" sz="5100" dirty="0" err="1" smtClean="0"/>
              <a:t>Moroccan</a:t>
            </a:r>
            <a:r>
              <a:rPr lang="fr-FR" sz="5100" dirty="0" smtClean="0"/>
              <a:t> Most Active </a:t>
            </a:r>
            <a:r>
              <a:rPr lang="fr-FR" sz="5100" dirty="0" err="1" smtClean="0"/>
              <a:t>Shares</a:t>
            </a:r>
            <a:r>
              <a:rPr lang="fr-FR" sz="5100" dirty="0" smtClean="0"/>
              <a:t> Index) Indice de capitalisation composé des valeurs les plus actives de la cote, il intègre l'ensemble des valeurs cotées en continu. Calculé et diffusé depuis le 1</a:t>
            </a:r>
            <a:r>
              <a:rPr lang="fr-FR" sz="5100" baseline="30000" dirty="0" smtClean="0"/>
              <a:t>er</a:t>
            </a:r>
            <a:r>
              <a:rPr lang="fr-FR" sz="5100" dirty="0" smtClean="0"/>
              <a:t> Janvier 2002, le MADEX a pour base 1000 au 31/12/1991. </a:t>
            </a:r>
          </a:p>
          <a:p>
            <a:r>
              <a:rPr lang="fr-FR" sz="5100" dirty="0" smtClean="0"/>
              <a:t>MASI (</a:t>
            </a:r>
            <a:r>
              <a:rPr lang="fr-FR" sz="5100" dirty="0" err="1" smtClean="0"/>
              <a:t>Moroccan</a:t>
            </a:r>
            <a:r>
              <a:rPr lang="fr-FR" sz="5100" dirty="0" smtClean="0"/>
              <a:t> All </a:t>
            </a:r>
            <a:r>
              <a:rPr lang="fr-FR" sz="5100" dirty="0" err="1" smtClean="0"/>
              <a:t>Shares</a:t>
            </a:r>
            <a:r>
              <a:rPr lang="fr-FR" sz="5100" dirty="0" smtClean="0"/>
              <a:t> Index) Indice global de capitalisation, le MASI est composé de toutes les valeurs de type  "actions"  cotées à  la  Bourse  de  Casablanca.  Calculé  et  diffusé  en  temps  réel,  le  MASI  a  pour  objectif  de présenter l'évolution du marché dans son ensemble et de fournir une référence à long terme.</a:t>
            </a:r>
            <a:endParaRPr lang="fr-FR" sz="51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La structure du marché</a:t>
            </a:r>
            <a:br>
              <a:rPr lang="fr-FR" dirty="0" smtClean="0"/>
            </a:br>
            <a:endParaRPr lang="fr-FR" dirty="0"/>
          </a:p>
        </p:txBody>
      </p:sp>
      <p:sp>
        <p:nvSpPr>
          <p:cNvPr id="3" name="Espace réservé du contenu 2"/>
          <p:cNvSpPr>
            <a:spLocks noGrp="1"/>
          </p:cNvSpPr>
          <p:nvPr>
            <p:ph idx="1"/>
          </p:nvPr>
        </p:nvSpPr>
        <p:spPr>
          <a:xfrm>
            <a:off x="457200" y="1071546"/>
            <a:ext cx="8229600" cy="5572164"/>
          </a:xfrm>
        </p:spPr>
        <p:txBody>
          <a:bodyPr>
            <a:normAutofit/>
          </a:bodyPr>
          <a:lstStyle/>
          <a:p>
            <a:pPr>
              <a:buNone/>
            </a:pPr>
            <a:r>
              <a:rPr lang="fr-FR" dirty="0" smtClean="0"/>
              <a:t>La Bourse est un marché réglementé sur lequel sont publiquement négociées les valeurs mobilières, il comprend :  </a:t>
            </a:r>
          </a:p>
          <a:p>
            <a:r>
              <a:rPr lang="fr-FR" b="1" u="sng" dirty="0" smtClean="0"/>
              <a:t>Le Marché Central</a:t>
            </a:r>
            <a:r>
              <a:rPr lang="fr-FR" dirty="0" smtClean="0"/>
              <a:t> : marché centralisé gouverné par les ordres. </a:t>
            </a:r>
          </a:p>
          <a:p>
            <a:r>
              <a:rPr lang="fr-FR" b="1" u="sng" dirty="0" smtClean="0"/>
              <a:t>Le Marché de Blocs</a:t>
            </a:r>
            <a:r>
              <a:rPr lang="fr-FR" dirty="0" smtClean="0"/>
              <a:t> : marché de gré à gré, où sont négociés des blocs de titres de taille importante, dans des conditions de cours issues du marché Central. </a:t>
            </a:r>
            <a:endParaRPr lang="fr-F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pPr>
              <a:buNone/>
            </a:pPr>
            <a:r>
              <a:rPr lang="fr-FR" dirty="0" smtClean="0"/>
              <a:t>Les avantages de l’introduction en bourse:</a:t>
            </a:r>
          </a:p>
          <a:p>
            <a:pPr>
              <a:buNone/>
            </a:pPr>
            <a:r>
              <a:rPr lang="fr-FR" dirty="0" smtClean="0"/>
              <a:t>·  Financer simplement et moindre coût des projets d’investissement ;</a:t>
            </a:r>
          </a:p>
          <a:p>
            <a:pPr>
              <a:buNone/>
            </a:pPr>
            <a:r>
              <a:rPr lang="fr-FR" dirty="0" smtClean="0"/>
              <a:t>·  Bénéficier d’exonération fiscale ;</a:t>
            </a:r>
          </a:p>
          <a:p>
            <a:pPr>
              <a:buNone/>
            </a:pPr>
            <a:r>
              <a:rPr lang="fr-FR" dirty="0" smtClean="0"/>
              <a:t>·  Augmenter la notoriété de l’entreprise ;</a:t>
            </a:r>
          </a:p>
          <a:p>
            <a:pPr>
              <a:buNone/>
            </a:pPr>
            <a:r>
              <a:rPr lang="fr-FR" dirty="0" smtClean="0"/>
              <a:t>·  Obtenir un Label de bonne gouvernance ;</a:t>
            </a:r>
          </a:p>
          <a:p>
            <a:pPr>
              <a:buNone/>
            </a:pPr>
            <a:r>
              <a:rPr lang="fr-FR" dirty="0" smtClean="0"/>
              <a:t>·  Pérenniser l’avenir de la société.</a:t>
            </a:r>
            <a:endParaRPr lang="fr-FR"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92500" lnSpcReduction="20000"/>
          </a:bodyPr>
          <a:lstStyle/>
          <a:p>
            <a:pPr>
              <a:buNone/>
            </a:pPr>
            <a:r>
              <a:rPr lang="fr-FR" dirty="0" smtClean="0"/>
              <a:t>La contribution de la BVC au financement de l’économie nationale est encore faible pour les raisons suivantes:</a:t>
            </a:r>
          </a:p>
          <a:p>
            <a:pPr>
              <a:buNone/>
            </a:pPr>
            <a:r>
              <a:rPr lang="fr-FR" dirty="0" smtClean="0"/>
              <a:t>·  Le caractère familiale de bon nombre d’entreprise marocaines limite considérablement leur possibilité d’ouverture et par conséquent leur croissance ; </a:t>
            </a:r>
          </a:p>
          <a:p>
            <a:pPr>
              <a:buNone/>
            </a:pPr>
            <a:r>
              <a:rPr lang="fr-FR" dirty="0" smtClean="0"/>
              <a:t>·  Les marocains sont loin d’être imprégnés de la culture d’épargne à risque ; </a:t>
            </a:r>
          </a:p>
          <a:p>
            <a:pPr>
              <a:buNone/>
            </a:pPr>
            <a:r>
              <a:rPr lang="fr-FR" dirty="0" smtClean="0"/>
              <a:t>·  Les conditions parfois contraignantes pour accéder à la bourse (CA&gt; 10 Millions de DH).</a:t>
            </a:r>
          </a:p>
          <a:p>
            <a:pPr>
              <a:buNone/>
            </a:pPr>
            <a:r>
              <a:rPr lang="fr-FR" dirty="0" smtClean="0"/>
              <a:t>·  Les avantages fiscaux octroyés ne sont peu intéressants;</a:t>
            </a:r>
          </a:p>
          <a:p>
            <a:pPr>
              <a:buNone/>
            </a:pPr>
            <a:r>
              <a:rPr lang="fr-FR" dirty="0" smtClean="0"/>
              <a:t>·  Le nombre de SA au Maroc est très limité.</a:t>
            </a:r>
          </a:p>
          <a:p>
            <a:pPr>
              <a:buNone/>
            </a:pPr>
            <a:r>
              <a:rPr lang="fr-FR" dirty="0" smtClean="0"/>
              <a:t>·  Faible liquidité du marché.</a:t>
            </a:r>
          </a:p>
          <a:p>
            <a:pPr>
              <a:buNone/>
            </a:pPr>
            <a:r>
              <a:rPr lang="fr-FR" dirty="0" smtClean="0"/>
              <a:t>·  L’introduction dans un marché peu dynamique et peu transparent peut être dangereux pour des entreprises en pleine croissance. </a:t>
            </a: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a:buFont typeface="Wingdings" pitchFamily="2" charset="2"/>
              <a:buChar char="v"/>
            </a:pPr>
            <a:r>
              <a:rPr lang="fr-FR" dirty="0" smtClean="0"/>
              <a:t> </a:t>
            </a:r>
            <a:r>
              <a:rPr lang="fr-FR" sz="5400" b="1" dirty="0" smtClean="0"/>
              <a:t>les avoirs extérieurs nets</a:t>
            </a:r>
            <a:endParaRPr lang="fr-FR" sz="5400" b="1"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571744"/>
            <a:ext cx="9144000" cy="1428760"/>
          </a:xfrm>
        </p:spPr>
        <p:style>
          <a:lnRef idx="1">
            <a:schemeClr val="accent4"/>
          </a:lnRef>
          <a:fillRef idx="2">
            <a:schemeClr val="accent4"/>
          </a:fillRef>
          <a:effectRef idx="1">
            <a:schemeClr val="accent4"/>
          </a:effectRef>
          <a:fontRef idx="minor">
            <a:schemeClr val="dk1"/>
          </a:fontRef>
        </p:style>
        <p:txBody>
          <a:bodyPr>
            <a:noAutofit/>
          </a:bodyPr>
          <a:lstStyle/>
          <a:p>
            <a:r>
              <a:rPr lang="fr-FR" sz="5400" dirty="0" smtClean="0"/>
              <a:t>2-2- 3 - Objectifs et actions de la politique monétaire</a:t>
            </a:r>
            <a:endParaRPr lang="fr-FR" sz="5400" dirty="0"/>
          </a:p>
        </p:txBody>
      </p:sp>
      <p:sp>
        <p:nvSpPr>
          <p:cNvPr id="4" name="ZoneTexte 3"/>
          <p:cNvSpPr txBox="1"/>
          <p:nvPr/>
        </p:nvSpPr>
        <p:spPr>
          <a:xfrm>
            <a:off x="0" y="4572008"/>
            <a:ext cx="9144000"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fr-FR" sz="2400" b="1" dirty="0" smtClean="0"/>
              <a:t>2-2-3-1 Notion et fondements théoriques de la politique monétaire </a:t>
            </a:r>
            <a:endParaRPr lang="fr-FR" sz="2400" b="1"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00364" y="0"/>
            <a:ext cx="3429024" cy="642918"/>
          </a:xfrm>
        </p:spPr>
        <p:style>
          <a:lnRef idx="2">
            <a:schemeClr val="accent5">
              <a:shade val="50000"/>
            </a:schemeClr>
          </a:lnRef>
          <a:fillRef idx="1">
            <a:schemeClr val="accent5"/>
          </a:fillRef>
          <a:effectRef idx="0">
            <a:schemeClr val="accent5"/>
          </a:effectRef>
          <a:fontRef idx="minor">
            <a:schemeClr val="lt1"/>
          </a:fontRef>
        </p:style>
        <p:txBody>
          <a:bodyPr>
            <a:normAutofit fontScale="90000"/>
          </a:bodyPr>
          <a:lstStyle/>
          <a:p>
            <a:r>
              <a:rPr lang="fr-FR" dirty="0" smtClean="0"/>
              <a:t>Document 1</a:t>
            </a:r>
            <a:endParaRPr lang="fr-FR" dirty="0"/>
          </a:p>
        </p:txBody>
      </p:sp>
      <p:sp>
        <p:nvSpPr>
          <p:cNvPr id="3" name="Espace réservé du contenu 2"/>
          <p:cNvSpPr>
            <a:spLocks noGrp="1"/>
          </p:cNvSpPr>
          <p:nvPr>
            <p:ph idx="1"/>
          </p:nvPr>
        </p:nvSpPr>
        <p:spPr>
          <a:xfrm>
            <a:off x="0" y="642918"/>
            <a:ext cx="9144000" cy="6215082"/>
          </a:xfrm>
        </p:spPr>
        <p:style>
          <a:lnRef idx="1">
            <a:schemeClr val="accent1"/>
          </a:lnRef>
          <a:fillRef idx="2">
            <a:schemeClr val="accent1"/>
          </a:fillRef>
          <a:effectRef idx="1">
            <a:schemeClr val="accent1"/>
          </a:effectRef>
          <a:fontRef idx="minor">
            <a:schemeClr val="dk1"/>
          </a:fontRef>
        </p:style>
        <p:txBody>
          <a:bodyPr>
            <a:normAutofit lnSpcReduction="10000"/>
          </a:bodyPr>
          <a:lstStyle/>
          <a:p>
            <a:pPr algn="ctr">
              <a:buNone/>
            </a:pPr>
            <a:r>
              <a:rPr lang="fr-FR" b="1" dirty="0" smtClean="0"/>
              <a:t>La politique monétaire au Maroc </a:t>
            </a:r>
          </a:p>
          <a:p>
            <a:pPr>
              <a:buNone/>
            </a:pPr>
            <a:r>
              <a:rPr lang="fr-FR" sz="3600" dirty="0" smtClean="0"/>
              <a:t>En 2006, </a:t>
            </a:r>
            <a:r>
              <a:rPr lang="fr-FR" sz="3600" b="1" dirty="0" smtClean="0">
                <a:solidFill>
                  <a:srgbClr val="FF0000"/>
                </a:solidFill>
              </a:rPr>
              <a:t>la politique monétaire </a:t>
            </a:r>
            <a:r>
              <a:rPr lang="fr-FR" sz="3600" dirty="0" smtClean="0"/>
              <a:t>a été conduite dans le cadre du nouveau statut de la banque centrale qui l’a dotée d’une large autonomie et lui a assigné </a:t>
            </a:r>
            <a:r>
              <a:rPr lang="fr-FR" sz="3600" b="1" dirty="0" smtClean="0">
                <a:solidFill>
                  <a:srgbClr val="FF0000"/>
                </a:solidFill>
              </a:rPr>
              <a:t>la stabilité des prix comme mission prioritaire.</a:t>
            </a:r>
          </a:p>
          <a:p>
            <a:pPr>
              <a:buNone/>
            </a:pPr>
            <a:r>
              <a:rPr lang="fr-FR" sz="3600" dirty="0" smtClean="0"/>
              <a:t>Dans un contexte marqué par l’amplification des </a:t>
            </a:r>
            <a:r>
              <a:rPr lang="fr-FR" sz="3600" b="1" dirty="0" smtClean="0">
                <a:solidFill>
                  <a:srgbClr val="FF0000"/>
                </a:solidFill>
              </a:rPr>
              <a:t>liquidités</a:t>
            </a:r>
            <a:r>
              <a:rPr lang="fr-FR" sz="3600" dirty="0" smtClean="0"/>
              <a:t> </a:t>
            </a:r>
            <a:r>
              <a:rPr lang="fr-FR" sz="3600" b="1" dirty="0" smtClean="0">
                <a:solidFill>
                  <a:srgbClr val="FF0000"/>
                </a:solidFill>
              </a:rPr>
              <a:t>excédentaires </a:t>
            </a:r>
            <a:r>
              <a:rPr lang="fr-FR" sz="3600" dirty="0" smtClean="0"/>
              <a:t>en 2006, due aux augmentations des avoirs extérieurs nets, la régulation du marché monétaire se fera à travers </a:t>
            </a:r>
            <a:r>
              <a:rPr lang="fr-FR" sz="3600" b="1" dirty="0" smtClean="0">
                <a:solidFill>
                  <a:srgbClr val="FF0000"/>
                </a:solidFill>
              </a:rPr>
              <a:t>les reprises de liquidités.</a:t>
            </a:r>
            <a:endParaRPr lang="fr-FR" sz="3600" b="1" dirty="0">
              <a:solidFill>
                <a:srgbClr val="FF0000"/>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style>
          <a:lnRef idx="1">
            <a:schemeClr val="accent1"/>
          </a:lnRef>
          <a:fillRef idx="2">
            <a:schemeClr val="accent1"/>
          </a:fillRef>
          <a:effectRef idx="1">
            <a:schemeClr val="accent1"/>
          </a:effectRef>
          <a:fontRef idx="minor">
            <a:schemeClr val="dk1"/>
          </a:fontRef>
        </p:style>
        <p:txBody>
          <a:bodyPr>
            <a:noAutofit/>
          </a:bodyPr>
          <a:lstStyle/>
          <a:p>
            <a:pPr>
              <a:buNone/>
            </a:pPr>
            <a:r>
              <a:rPr lang="fr-FR" sz="4000" dirty="0" smtClean="0"/>
              <a:t>En effet, appréhendée en moyenne des encours de fin de semestre, la position structurelle des liquidités des banques s’est élevée à 44 milliards de DH au lieu de 35,6 milliards en 2005.</a:t>
            </a:r>
          </a:p>
          <a:p>
            <a:pPr>
              <a:buNone/>
            </a:pPr>
            <a:r>
              <a:rPr lang="fr-FR" sz="4000" dirty="0" smtClean="0"/>
              <a:t>Le niveau moyen </a:t>
            </a:r>
            <a:r>
              <a:rPr lang="fr-FR" sz="4000" b="1" dirty="0" smtClean="0">
                <a:solidFill>
                  <a:srgbClr val="FF0000"/>
                </a:solidFill>
              </a:rPr>
              <a:t>des réserves obligatoires</a:t>
            </a:r>
            <a:r>
              <a:rPr lang="fr-FR" sz="4000" dirty="0" smtClean="0"/>
              <a:t> s’étant établi à 39 milliards de DH, l’excédent des trésoreries bancaires a atteint 5,7 milliards de DH contre 1,2 milliards en 2005.</a:t>
            </a:r>
            <a:endParaRPr lang="fr-FR" sz="40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86050" y="274638"/>
            <a:ext cx="4071966" cy="582594"/>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fr-FR" dirty="0" smtClean="0"/>
              <a:t>Document n°2</a:t>
            </a:r>
            <a:endParaRPr lang="fr-FR" dirty="0"/>
          </a:p>
        </p:txBody>
      </p:sp>
      <p:sp>
        <p:nvSpPr>
          <p:cNvPr id="3" name="Espace réservé du contenu 2"/>
          <p:cNvSpPr>
            <a:spLocks noGrp="1"/>
          </p:cNvSpPr>
          <p:nvPr>
            <p:ph idx="1"/>
          </p:nvPr>
        </p:nvSpPr>
        <p:spPr>
          <a:xfrm>
            <a:off x="285720" y="1071546"/>
            <a:ext cx="8572560" cy="5429288"/>
          </a:xfrm>
        </p:spPr>
        <p:style>
          <a:lnRef idx="1">
            <a:schemeClr val="accent4"/>
          </a:lnRef>
          <a:fillRef idx="2">
            <a:schemeClr val="accent4"/>
          </a:fillRef>
          <a:effectRef idx="1">
            <a:schemeClr val="accent4"/>
          </a:effectRef>
          <a:fontRef idx="minor">
            <a:schemeClr val="dk1"/>
          </a:fontRef>
        </p:style>
        <p:txBody>
          <a:bodyPr>
            <a:normAutofit lnSpcReduction="10000"/>
          </a:bodyPr>
          <a:lstStyle/>
          <a:p>
            <a:pPr>
              <a:buNone/>
            </a:pPr>
            <a:r>
              <a:rPr lang="fr-FR" dirty="0" smtClean="0">
                <a:latin typeface="Palatino Linotype" pitchFamily="18" charset="0"/>
              </a:rPr>
              <a:t>    </a:t>
            </a:r>
            <a:r>
              <a:rPr lang="fr-FR" sz="4400" b="1" dirty="0" smtClean="0">
                <a:solidFill>
                  <a:srgbClr val="00B050"/>
                </a:solidFill>
                <a:latin typeface="Palatino Linotype" pitchFamily="18" charset="0"/>
              </a:rPr>
              <a:t>La Banque Centrale </a:t>
            </a:r>
            <a:r>
              <a:rPr lang="fr-FR" sz="4400" b="1" dirty="0" smtClean="0">
                <a:latin typeface="Palatino Linotype" pitchFamily="18" charset="0"/>
              </a:rPr>
              <a:t>a poursuivi une politique adaptée au contexte économique. En l’absence de pressions inflationnistes, elle a </a:t>
            </a:r>
            <a:r>
              <a:rPr lang="fr-FR" sz="4400" b="1" dirty="0" smtClean="0">
                <a:solidFill>
                  <a:srgbClr val="00B050"/>
                </a:solidFill>
                <a:latin typeface="Palatino Linotype" pitchFamily="18" charset="0"/>
              </a:rPr>
              <a:t>baissé le taux directeur </a:t>
            </a:r>
            <a:r>
              <a:rPr lang="fr-FR" sz="4400" b="1" dirty="0" smtClean="0">
                <a:latin typeface="Palatino Linotype" pitchFamily="18" charset="0"/>
              </a:rPr>
              <a:t>en mars 2009, de 3,50%  pour le ramener </a:t>
            </a:r>
            <a:r>
              <a:rPr lang="fr-FR" sz="4400" b="1" dirty="0" smtClean="0">
                <a:solidFill>
                  <a:srgbClr val="00B050"/>
                </a:solidFill>
                <a:latin typeface="Palatino Linotype" pitchFamily="18" charset="0"/>
              </a:rPr>
              <a:t>à 3,25 %</a:t>
            </a:r>
            <a:endParaRPr lang="fr-FR" b="1" dirty="0">
              <a:solidFill>
                <a:srgbClr val="00B050"/>
              </a:solidFill>
              <a:latin typeface="Palatino Linotype" pitchFamily="18"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85728"/>
            <a:ext cx="8572560" cy="5857916"/>
          </a:xfrm>
        </p:spPr>
        <p:style>
          <a:lnRef idx="1">
            <a:schemeClr val="accent4"/>
          </a:lnRef>
          <a:fillRef idx="2">
            <a:schemeClr val="accent4"/>
          </a:fillRef>
          <a:effectRef idx="1">
            <a:schemeClr val="accent4"/>
          </a:effectRef>
          <a:fontRef idx="minor">
            <a:schemeClr val="dk1"/>
          </a:fontRef>
        </p:style>
        <p:txBody>
          <a:bodyPr>
            <a:normAutofit fontScale="92500" lnSpcReduction="10000"/>
          </a:bodyPr>
          <a:lstStyle/>
          <a:p>
            <a:pPr>
              <a:buNone/>
            </a:pPr>
            <a:r>
              <a:rPr lang="fr-FR" sz="4000" dirty="0" smtClean="0">
                <a:latin typeface="Palatino Linotype" pitchFamily="18" charset="0"/>
              </a:rPr>
              <a:t>Dans un contexte où </a:t>
            </a:r>
            <a:r>
              <a:rPr lang="fr-FR" sz="4000" b="1" dirty="0" smtClean="0">
                <a:solidFill>
                  <a:srgbClr val="00B050"/>
                </a:solidFill>
                <a:latin typeface="Palatino Linotype" pitchFamily="18" charset="0"/>
              </a:rPr>
              <a:t>le besoin structurel de liquidités s’est accentuée</a:t>
            </a:r>
            <a:r>
              <a:rPr lang="fr-FR" sz="4000" dirty="0" smtClean="0">
                <a:latin typeface="Palatino Linotype" pitchFamily="18" charset="0"/>
              </a:rPr>
              <a:t>, principalement </a:t>
            </a:r>
            <a:r>
              <a:rPr lang="fr-FR" sz="4000" b="1" dirty="0" smtClean="0">
                <a:solidFill>
                  <a:srgbClr val="0070C0"/>
                </a:solidFill>
                <a:latin typeface="Palatino Linotype" pitchFamily="18" charset="0"/>
              </a:rPr>
              <a:t>à cause des baisses des recettes nettes en devises, </a:t>
            </a:r>
            <a:r>
              <a:rPr lang="fr-FR" sz="4000" dirty="0" smtClean="0">
                <a:latin typeface="Palatino Linotype" pitchFamily="18" charset="0"/>
              </a:rPr>
              <a:t>Bank Al-</a:t>
            </a:r>
            <a:r>
              <a:rPr lang="fr-FR" sz="4000" dirty="0" err="1" smtClean="0">
                <a:latin typeface="Palatino Linotype" pitchFamily="18" charset="0"/>
              </a:rPr>
              <a:t>Maghrib</a:t>
            </a:r>
            <a:r>
              <a:rPr lang="fr-FR" sz="4000" dirty="0" smtClean="0">
                <a:latin typeface="Palatino Linotype" pitchFamily="18" charset="0"/>
              </a:rPr>
              <a:t> </a:t>
            </a:r>
            <a:r>
              <a:rPr lang="fr-FR" sz="4000" b="1" dirty="0" smtClean="0">
                <a:solidFill>
                  <a:srgbClr val="00B050"/>
                </a:solidFill>
                <a:latin typeface="Palatino Linotype" pitchFamily="18" charset="0"/>
              </a:rPr>
              <a:t>(BAM) a baissé graduellement la réserve monétaire obligatoire des banques, pour la ramener de 15 % à 8 % </a:t>
            </a:r>
            <a:r>
              <a:rPr lang="fr-FR" sz="4000" dirty="0" smtClean="0">
                <a:latin typeface="Palatino Linotype" pitchFamily="18" charset="0"/>
              </a:rPr>
              <a:t>au cours de l’année </a:t>
            </a:r>
            <a:r>
              <a:rPr lang="fr-FR" sz="4000" b="1" dirty="0" smtClean="0">
                <a:solidFill>
                  <a:srgbClr val="00B050"/>
                </a:solidFill>
                <a:latin typeface="Palatino Linotype" pitchFamily="18" charset="0"/>
              </a:rPr>
              <a:t>2009</a:t>
            </a:r>
            <a:r>
              <a:rPr lang="fr-FR" sz="4000" dirty="0" smtClean="0">
                <a:latin typeface="Palatino Linotype" pitchFamily="18" charset="0"/>
              </a:rPr>
              <a:t>. Elle a également augmenté le volume de ses interventions sur le marché.</a:t>
            </a:r>
          </a:p>
        </p:txBody>
      </p:sp>
      <p:sp>
        <p:nvSpPr>
          <p:cNvPr id="4" name="ZoneTexte 3"/>
          <p:cNvSpPr txBox="1"/>
          <p:nvPr/>
        </p:nvSpPr>
        <p:spPr>
          <a:xfrm>
            <a:off x="431935" y="6396335"/>
            <a:ext cx="8712065" cy="461665"/>
          </a:xfrm>
          <a:prstGeom prst="rect">
            <a:avLst/>
          </a:prstGeom>
          <a:noFill/>
        </p:spPr>
        <p:txBody>
          <a:bodyPr wrap="none" rtlCol="0">
            <a:spAutoFit/>
          </a:bodyPr>
          <a:lstStyle/>
          <a:p>
            <a:r>
              <a:rPr lang="fr-FR" sz="2400" b="1" dirty="0" smtClean="0"/>
              <a:t>Source: le 13-11-2009 – Département des relations extérieures FMI</a:t>
            </a:r>
            <a:endParaRPr lang="fr-FR" sz="2400" b="1"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796908"/>
          </a:xfrm>
        </p:spPr>
        <p:style>
          <a:lnRef idx="2">
            <a:schemeClr val="accent1">
              <a:shade val="50000"/>
            </a:schemeClr>
          </a:lnRef>
          <a:fillRef idx="1">
            <a:schemeClr val="accent1"/>
          </a:fillRef>
          <a:effectRef idx="0">
            <a:schemeClr val="accent1"/>
          </a:effectRef>
          <a:fontRef idx="minor">
            <a:schemeClr val="lt1"/>
          </a:fontRef>
        </p:style>
        <p:txBody>
          <a:bodyPr/>
          <a:lstStyle/>
          <a:p>
            <a:r>
              <a:rPr lang="fr-FR" dirty="0" smtClean="0"/>
              <a:t>Travail à faire:</a:t>
            </a:r>
            <a:endParaRPr lang="fr-FR" dirty="0"/>
          </a:p>
        </p:txBody>
      </p:sp>
      <p:sp>
        <p:nvSpPr>
          <p:cNvPr id="3" name="Espace réservé du contenu 2"/>
          <p:cNvSpPr>
            <a:spLocks noGrp="1"/>
          </p:cNvSpPr>
          <p:nvPr>
            <p:ph idx="1"/>
          </p:nvPr>
        </p:nvSpPr>
        <p:spPr>
          <a:xfrm>
            <a:off x="500034" y="928670"/>
            <a:ext cx="8229600" cy="1071570"/>
          </a:xfrm>
        </p:spPr>
        <p:txBody>
          <a:bodyPr>
            <a:normAutofit/>
          </a:bodyPr>
          <a:lstStyle/>
          <a:p>
            <a:pPr>
              <a:buNone/>
            </a:pPr>
            <a:r>
              <a:rPr lang="fr-FR" dirty="0" smtClean="0"/>
              <a:t>Sur la base des documents 1 et 2 compléter le tableau suivant:</a:t>
            </a:r>
            <a:endParaRPr lang="fr-FR" dirty="0"/>
          </a:p>
        </p:txBody>
      </p:sp>
      <p:graphicFrame>
        <p:nvGraphicFramePr>
          <p:cNvPr id="4" name="Tableau 3"/>
          <p:cNvGraphicFramePr>
            <a:graphicFrameLocks noGrp="1"/>
          </p:cNvGraphicFramePr>
          <p:nvPr/>
        </p:nvGraphicFramePr>
        <p:xfrm>
          <a:off x="357158" y="2214554"/>
          <a:ext cx="8501122" cy="4358640"/>
        </p:xfrm>
        <a:graphic>
          <a:graphicData uri="http://schemas.openxmlformats.org/drawingml/2006/table">
            <a:tbl>
              <a:tblPr firstRow="1" bandRow="1">
                <a:tableStyleId>{5C22544A-7EE6-4342-B048-85BDC9FD1C3A}</a:tableStyleId>
              </a:tblPr>
              <a:tblGrid>
                <a:gridCol w="2685862"/>
                <a:gridCol w="2907630"/>
                <a:gridCol w="2907630"/>
              </a:tblGrid>
              <a:tr h="522173">
                <a:tc>
                  <a:txBody>
                    <a:bodyPr/>
                    <a:lstStyle/>
                    <a:p>
                      <a:r>
                        <a:rPr lang="fr-FR" sz="3200" b="1" dirty="0" smtClean="0"/>
                        <a:t>Documents</a:t>
                      </a:r>
                      <a:endParaRPr lang="fr-FR" sz="3200" b="1" dirty="0"/>
                    </a:p>
                  </a:txBody>
                  <a:tcPr/>
                </a:tc>
                <a:tc>
                  <a:txBody>
                    <a:bodyPr/>
                    <a:lstStyle/>
                    <a:p>
                      <a:endParaRPr lang="fr-FR"/>
                    </a:p>
                  </a:txBody>
                  <a:tcPr/>
                </a:tc>
                <a:tc>
                  <a:txBody>
                    <a:bodyPr/>
                    <a:lstStyle/>
                    <a:p>
                      <a:endParaRPr lang="fr-FR"/>
                    </a:p>
                  </a:txBody>
                  <a:tcPr/>
                </a:tc>
              </a:tr>
              <a:tr h="1401621">
                <a:tc>
                  <a:txBody>
                    <a:bodyPr/>
                    <a:lstStyle/>
                    <a:p>
                      <a:r>
                        <a:rPr lang="fr-FR" sz="3200" b="1" dirty="0" smtClean="0"/>
                        <a:t>Situation du marché monétaire</a:t>
                      </a:r>
                      <a:endParaRPr lang="fr-FR" sz="3200" b="1" dirty="0"/>
                    </a:p>
                  </a:txBody>
                  <a:tcPr/>
                </a:tc>
                <a:tc>
                  <a:txBody>
                    <a:bodyPr/>
                    <a:lstStyle/>
                    <a:p>
                      <a:endParaRPr lang="fr-FR"/>
                    </a:p>
                  </a:txBody>
                  <a:tcPr/>
                </a:tc>
                <a:tc>
                  <a:txBody>
                    <a:bodyPr/>
                    <a:lstStyle/>
                    <a:p>
                      <a:endParaRPr lang="fr-FR"/>
                    </a:p>
                  </a:txBody>
                  <a:tcPr/>
                </a:tc>
              </a:tr>
              <a:tr h="522173">
                <a:tc>
                  <a:txBody>
                    <a:bodyPr/>
                    <a:lstStyle/>
                    <a:p>
                      <a:r>
                        <a:rPr lang="fr-FR" sz="3200" b="1" dirty="0" smtClean="0"/>
                        <a:t>Cause</a:t>
                      </a:r>
                      <a:endParaRPr lang="fr-FR" sz="3200" b="1" dirty="0"/>
                    </a:p>
                  </a:txBody>
                  <a:tcPr/>
                </a:tc>
                <a:tc>
                  <a:txBody>
                    <a:bodyPr/>
                    <a:lstStyle/>
                    <a:p>
                      <a:endParaRPr lang="fr-FR"/>
                    </a:p>
                  </a:txBody>
                  <a:tcPr/>
                </a:tc>
                <a:tc>
                  <a:txBody>
                    <a:bodyPr/>
                    <a:lstStyle/>
                    <a:p>
                      <a:endParaRPr lang="fr-FR"/>
                    </a:p>
                  </a:txBody>
                  <a:tcPr/>
                </a:tc>
              </a:tr>
              <a:tr h="961897">
                <a:tc>
                  <a:txBody>
                    <a:bodyPr/>
                    <a:lstStyle/>
                    <a:p>
                      <a:r>
                        <a:rPr lang="fr-FR" sz="3200" b="1" dirty="0" smtClean="0"/>
                        <a:t>Objectifs de la BAM</a:t>
                      </a:r>
                      <a:endParaRPr lang="fr-FR" sz="3200" b="1" dirty="0"/>
                    </a:p>
                  </a:txBody>
                  <a:tcPr/>
                </a:tc>
                <a:tc>
                  <a:txBody>
                    <a:bodyPr/>
                    <a:lstStyle/>
                    <a:p>
                      <a:endParaRPr lang="fr-FR"/>
                    </a:p>
                  </a:txBody>
                  <a:tcPr/>
                </a:tc>
                <a:tc>
                  <a:txBody>
                    <a:bodyPr/>
                    <a:lstStyle/>
                    <a:p>
                      <a:endParaRPr lang="fr-FR"/>
                    </a:p>
                  </a:txBody>
                  <a:tcPr/>
                </a:tc>
              </a:tr>
              <a:tr h="522173">
                <a:tc>
                  <a:txBody>
                    <a:bodyPr/>
                    <a:lstStyle/>
                    <a:p>
                      <a:r>
                        <a:rPr lang="fr-FR" sz="3200" b="1" dirty="0" smtClean="0"/>
                        <a:t>Instruments</a:t>
                      </a:r>
                      <a:endParaRPr lang="fr-FR" sz="3200" b="1" dirty="0"/>
                    </a:p>
                  </a:txBody>
                  <a:tcPr/>
                </a:tc>
                <a:tc>
                  <a:txBody>
                    <a:bodyPr/>
                    <a:lstStyle/>
                    <a:p>
                      <a:endParaRPr lang="fr-FR"/>
                    </a:p>
                  </a:txBody>
                  <a:tcPr/>
                </a:tc>
                <a:tc>
                  <a:txBody>
                    <a:bodyPr/>
                    <a:lstStyle/>
                    <a:p>
                      <a:endParaRPr lang="fr-FR" dirty="0"/>
                    </a:p>
                  </a:txBody>
                  <a:tcPr/>
                </a:tc>
              </a:tr>
            </a:tbl>
          </a:graphicData>
        </a:graphic>
      </p:graphicFrame>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00232" y="0"/>
            <a:ext cx="4857784" cy="571480"/>
          </a:xfrm>
        </p:spPr>
        <p:style>
          <a:lnRef idx="3">
            <a:schemeClr val="lt1"/>
          </a:lnRef>
          <a:fillRef idx="1">
            <a:schemeClr val="accent1"/>
          </a:fillRef>
          <a:effectRef idx="1">
            <a:schemeClr val="accent1"/>
          </a:effectRef>
          <a:fontRef idx="minor">
            <a:schemeClr val="lt1"/>
          </a:fontRef>
        </p:style>
        <p:txBody>
          <a:bodyPr>
            <a:normAutofit fontScale="90000"/>
          </a:bodyPr>
          <a:lstStyle/>
          <a:p>
            <a:r>
              <a:rPr lang="fr-FR" dirty="0" smtClean="0"/>
              <a:t>corrigé</a:t>
            </a:r>
            <a:endParaRPr lang="fr-FR" dirty="0"/>
          </a:p>
        </p:txBody>
      </p:sp>
      <p:graphicFrame>
        <p:nvGraphicFramePr>
          <p:cNvPr id="4" name="Tableau 3"/>
          <p:cNvGraphicFramePr>
            <a:graphicFrameLocks noGrp="1"/>
          </p:cNvGraphicFramePr>
          <p:nvPr/>
        </p:nvGraphicFramePr>
        <p:xfrm>
          <a:off x="285720" y="592468"/>
          <a:ext cx="8501122" cy="6265532"/>
        </p:xfrm>
        <a:graphic>
          <a:graphicData uri="http://schemas.openxmlformats.org/drawingml/2006/table">
            <a:tbl>
              <a:tblPr firstRow="1" bandRow="1">
                <a:tableStyleId>{5C22544A-7EE6-4342-B048-85BDC9FD1C3A}</a:tableStyleId>
              </a:tblPr>
              <a:tblGrid>
                <a:gridCol w="2685862"/>
                <a:gridCol w="3243492"/>
                <a:gridCol w="2571768"/>
              </a:tblGrid>
              <a:tr h="428627">
                <a:tc>
                  <a:txBody>
                    <a:bodyPr/>
                    <a:lstStyle/>
                    <a:p>
                      <a:r>
                        <a:rPr lang="fr-FR" sz="3200" b="1" dirty="0" smtClean="0"/>
                        <a:t>Documents</a:t>
                      </a:r>
                      <a:endParaRPr lang="fr-FR" sz="3200" b="1" dirty="0"/>
                    </a:p>
                  </a:txBody>
                  <a:tcPr/>
                </a:tc>
                <a:tc>
                  <a:txBody>
                    <a:bodyPr/>
                    <a:lstStyle/>
                    <a:p>
                      <a:pPr algn="ctr"/>
                      <a:r>
                        <a:rPr lang="fr-FR" sz="2800" dirty="0" smtClean="0"/>
                        <a:t>1</a:t>
                      </a:r>
                      <a:endParaRPr lang="fr-FR" sz="2800" dirty="0"/>
                    </a:p>
                  </a:txBody>
                  <a:tcPr/>
                </a:tc>
                <a:tc>
                  <a:txBody>
                    <a:bodyPr/>
                    <a:lstStyle/>
                    <a:p>
                      <a:pPr algn="ctr"/>
                      <a:r>
                        <a:rPr lang="fr-FR" sz="2800" dirty="0" smtClean="0"/>
                        <a:t>2</a:t>
                      </a:r>
                      <a:endParaRPr lang="fr-FR" sz="2800" dirty="0"/>
                    </a:p>
                  </a:txBody>
                  <a:tcPr/>
                </a:tc>
              </a:tr>
              <a:tr h="1693532">
                <a:tc>
                  <a:txBody>
                    <a:bodyPr/>
                    <a:lstStyle/>
                    <a:p>
                      <a:r>
                        <a:rPr lang="fr-FR" sz="3200" b="1" dirty="0" smtClean="0"/>
                        <a:t>Situation du marché monétaire</a:t>
                      </a:r>
                      <a:endParaRPr lang="fr-FR" sz="3200" b="1" dirty="0"/>
                    </a:p>
                  </a:txBody>
                  <a:tcPr/>
                </a:tc>
                <a:tc>
                  <a:txBody>
                    <a:bodyPr/>
                    <a:lstStyle/>
                    <a:p>
                      <a:r>
                        <a:rPr lang="fr-FR" sz="3200" b="1" dirty="0" smtClean="0">
                          <a:solidFill>
                            <a:srgbClr val="C00000"/>
                          </a:solidFill>
                        </a:rPr>
                        <a:t>Surliquidité du marché monétaire</a:t>
                      </a:r>
                      <a:endParaRPr lang="fr-FR" sz="3200" b="1" dirty="0">
                        <a:solidFill>
                          <a:srgbClr val="C00000"/>
                        </a:solidFill>
                      </a:endParaRPr>
                    </a:p>
                  </a:txBody>
                  <a:tcPr/>
                </a:tc>
                <a:tc>
                  <a:txBody>
                    <a:bodyPr/>
                    <a:lstStyle/>
                    <a:p>
                      <a:r>
                        <a:rPr lang="fr-FR" sz="2800" b="1" dirty="0" smtClean="0">
                          <a:solidFill>
                            <a:srgbClr val="00B050"/>
                          </a:solidFill>
                        </a:rPr>
                        <a:t>Sous liquidité du marché monétaire</a:t>
                      </a:r>
                      <a:endParaRPr lang="fr-FR" sz="2800" b="1" dirty="0">
                        <a:solidFill>
                          <a:srgbClr val="00B050"/>
                        </a:solidFill>
                      </a:endParaRPr>
                    </a:p>
                  </a:txBody>
                  <a:tcPr/>
                </a:tc>
              </a:tr>
              <a:tr h="806797">
                <a:tc>
                  <a:txBody>
                    <a:bodyPr/>
                    <a:lstStyle/>
                    <a:p>
                      <a:r>
                        <a:rPr lang="fr-FR" sz="3200" b="1" dirty="0" smtClean="0"/>
                        <a:t>Cause</a:t>
                      </a:r>
                      <a:endParaRPr lang="fr-FR" sz="3200" b="1" dirty="0"/>
                    </a:p>
                  </a:txBody>
                  <a:tcPr/>
                </a:tc>
                <a:tc>
                  <a:txBody>
                    <a:bodyPr/>
                    <a:lstStyle/>
                    <a:p>
                      <a:r>
                        <a:rPr lang="fr-FR" sz="2800" b="1" dirty="0" smtClean="0">
                          <a:solidFill>
                            <a:srgbClr val="CC0000"/>
                          </a:solidFill>
                        </a:rPr>
                        <a:t>Expansion des avoirs extérieurs nets</a:t>
                      </a:r>
                      <a:endParaRPr lang="fr-FR" sz="2800" b="1" dirty="0">
                        <a:solidFill>
                          <a:srgbClr val="CC0000"/>
                        </a:solidFill>
                      </a:endParaRPr>
                    </a:p>
                  </a:txBody>
                  <a:tcPr/>
                </a:tc>
                <a:tc>
                  <a:txBody>
                    <a:bodyPr/>
                    <a:lstStyle/>
                    <a:p>
                      <a:r>
                        <a:rPr lang="fr-FR" sz="2800" b="1" dirty="0" smtClean="0">
                          <a:solidFill>
                            <a:srgbClr val="00B050"/>
                          </a:solidFill>
                        </a:rPr>
                        <a:t>Baisse des avoirs extérieurs nets</a:t>
                      </a:r>
                      <a:endParaRPr lang="fr-FR" sz="2800" b="1" dirty="0">
                        <a:solidFill>
                          <a:srgbClr val="00B050"/>
                        </a:solidFill>
                      </a:endParaRPr>
                    </a:p>
                  </a:txBody>
                  <a:tcPr/>
                </a:tc>
              </a:tr>
              <a:tr h="985854">
                <a:tc>
                  <a:txBody>
                    <a:bodyPr/>
                    <a:lstStyle/>
                    <a:p>
                      <a:r>
                        <a:rPr lang="fr-FR" sz="3200" b="1" dirty="0" smtClean="0"/>
                        <a:t>Objectifs de la BAM</a:t>
                      </a:r>
                      <a:endParaRPr lang="fr-FR" sz="3200" b="1" dirty="0"/>
                    </a:p>
                  </a:txBody>
                  <a:tcPr/>
                </a:tc>
                <a:tc>
                  <a:txBody>
                    <a:bodyPr/>
                    <a:lstStyle/>
                    <a:p>
                      <a:pPr>
                        <a:buFontTx/>
                        <a:buNone/>
                      </a:pPr>
                      <a:r>
                        <a:rPr lang="fr-FR" sz="2400" b="1" dirty="0" smtClean="0">
                          <a:solidFill>
                            <a:srgbClr val="C00000"/>
                          </a:solidFill>
                        </a:rPr>
                        <a:t>Stabilité des prix</a:t>
                      </a:r>
                      <a:endParaRPr lang="fr-FR" sz="2400" b="1" dirty="0">
                        <a:solidFill>
                          <a:srgbClr val="C00000"/>
                        </a:solidFill>
                      </a:endParaRPr>
                    </a:p>
                  </a:txBody>
                  <a:tcPr/>
                </a:tc>
                <a:tc>
                  <a:txBody>
                    <a:bodyPr/>
                    <a:lstStyle/>
                    <a:p>
                      <a:r>
                        <a:rPr lang="fr-FR" sz="2400" b="1" dirty="0" smtClean="0">
                          <a:solidFill>
                            <a:srgbClr val="00B050"/>
                          </a:solidFill>
                        </a:rPr>
                        <a:t>Soutenir la demande interne</a:t>
                      </a:r>
                      <a:endParaRPr lang="fr-FR" sz="2400" b="1" dirty="0">
                        <a:solidFill>
                          <a:srgbClr val="00B050"/>
                        </a:solidFill>
                      </a:endParaRPr>
                    </a:p>
                  </a:txBody>
                  <a:tcPr/>
                </a:tc>
              </a:tr>
              <a:tr h="806797">
                <a:tc>
                  <a:txBody>
                    <a:bodyPr/>
                    <a:lstStyle/>
                    <a:p>
                      <a:r>
                        <a:rPr lang="fr-FR" sz="3200" b="1" dirty="0" smtClean="0"/>
                        <a:t>Instruments</a:t>
                      </a:r>
                      <a:endParaRPr lang="fr-FR" sz="3200" b="1" dirty="0"/>
                    </a:p>
                  </a:txBody>
                  <a:tcPr/>
                </a:tc>
                <a:tc>
                  <a:txBody>
                    <a:bodyPr/>
                    <a:lstStyle/>
                    <a:p>
                      <a:pPr>
                        <a:buFontTx/>
                        <a:buChar char="-"/>
                      </a:pPr>
                      <a:r>
                        <a:rPr lang="fr-FR" sz="2400" b="1" dirty="0" smtClean="0">
                          <a:solidFill>
                            <a:srgbClr val="C00000"/>
                          </a:solidFill>
                        </a:rPr>
                        <a:t>Reprises de liquidités bancaires,</a:t>
                      </a:r>
                    </a:p>
                    <a:p>
                      <a:pPr>
                        <a:buFontTx/>
                        <a:buNone/>
                      </a:pPr>
                      <a:r>
                        <a:rPr lang="fr-FR" sz="2400" b="1" dirty="0" smtClean="0">
                          <a:solidFill>
                            <a:srgbClr val="C00000"/>
                          </a:solidFill>
                        </a:rPr>
                        <a:t>-</a:t>
                      </a:r>
                      <a:r>
                        <a:rPr lang="fr-FR" sz="2400" b="1" baseline="0" dirty="0" smtClean="0">
                          <a:solidFill>
                            <a:srgbClr val="C00000"/>
                          </a:solidFill>
                        </a:rPr>
                        <a:t> Réserves obligatoires</a:t>
                      </a:r>
                      <a:endParaRPr lang="fr-FR" sz="2400" b="1" dirty="0" smtClean="0">
                        <a:solidFill>
                          <a:srgbClr val="C00000"/>
                        </a:solidFill>
                      </a:endParaRPr>
                    </a:p>
                    <a:p>
                      <a:endParaRPr lang="fr-FR" sz="2400" b="1" dirty="0">
                        <a:solidFill>
                          <a:srgbClr val="C00000"/>
                        </a:solidFill>
                      </a:endParaRPr>
                    </a:p>
                  </a:txBody>
                  <a:tcPr/>
                </a:tc>
                <a:tc>
                  <a:txBody>
                    <a:bodyPr/>
                    <a:lstStyle/>
                    <a:p>
                      <a:pPr>
                        <a:buFontTx/>
                        <a:buChar char="-"/>
                      </a:pPr>
                      <a:r>
                        <a:rPr lang="fr-FR" sz="2000" b="1" dirty="0" smtClean="0">
                          <a:solidFill>
                            <a:srgbClr val="00B050"/>
                          </a:solidFill>
                        </a:rPr>
                        <a:t>Baisse de taux directeur</a:t>
                      </a:r>
                    </a:p>
                    <a:p>
                      <a:pPr>
                        <a:buFontTx/>
                        <a:buChar char="-"/>
                      </a:pPr>
                      <a:r>
                        <a:rPr lang="fr-FR" sz="2000" b="1" dirty="0" smtClean="0">
                          <a:solidFill>
                            <a:srgbClr val="00B050"/>
                          </a:solidFill>
                        </a:rPr>
                        <a:t> baisse du taux de la réserve monétaire</a:t>
                      </a:r>
                      <a:endParaRPr lang="fr-FR" sz="2000" b="1" dirty="0">
                        <a:solidFill>
                          <a:srgbClr val="00B050"/>
                        </a:solidFill>
                      </a:endParaRPr>
                    </a:p>
                  </a:txBody>
                  <a:tcPr/>
                </a:tc>
              </a:tr>
            </a:tbl>
          </a:graphicData>
        </a:graphic>
      </p:graphicFrame>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bodyPr>
          <a:lstStyle/>
          <a:p>
            <a:r>
              <a:rPr lang="fr-FR" b="1" dirty="0" smtClean="0"/>
              <a:t>Définition de la politique monétaire :</a:t>
            </a:r>
            <a:endParaRPr lang="fr-FR" b="1" dirty="0"/>
          </a:p>
        </p:txBody>
      </p:sp>
      <p:sp>
        <p:nvSpPr>
          <p:cNvPr id="3" name="Espace réservé du contenu 2"/>
          <p:cNvSpPr>
            <a:spLocks noGrp="1"/>
          </p:cNvSpPr>
          <p:nvPr>
            <p:ph idx="1"/>
          </p:nvPr>
        </p:nvSpPr>
        <p:spPr>
          <a:xfrm>
            <a:off x="285720" y="1928802"/>
            <a:ext cx="8429684" cy="4643470"/>
          </a:xfrm>
        </p:spPr>
        <p:style>
          <a:lnRef idx="1">
            <a:schemeClr val="accent5"/>
          </a:lnRef>
          <a:fillRef idx="2">
            <a:schemeClr val="accent5"/>
          </a:fillRef>
          <a:effectRef idx="1">
            <a:schemeClr val="accent5"/>
          </a:effectRef>
          <a:fontRef idx="minor">
            <a:schemeClr val="dk1"/>
          </a:fontRef>
        </p:style>
        <p:txBody>
          <a:bodyPr>
            <a:normAutofit lnSpcReduction="10000"/>
          </a:bodyPr>
          <a:lstStyle/>
          <a:p>
            <a:pPr>
              <a:buNone/>
            </a:pPr>
            <a:r>
              <a:rPr lang="fr-FR" sz="4400" dirty="0" smtClean="0"/>
              <a:t>La politique monétaire est un instrument de la politique économique qui consiste à fournir les liquidités nécessaires au bon fonctionnement et à la croissance de l’économie tout en veillant à la stabilité de la monnaie.</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14357"/>
            <a:ext cx="8229600" cy="3571899"/>
          </a:xfrm>
        </p:spPr>
        <p:style>
          <a:lnRef idx="1">
            <a:schemeClr val="accent5"/>
          </a:lnRef>
          <a:fillRef idx="2">
            <a:schemeClr val="accent5"/>
          </a:fillRef>
          <a:effectRef idx="1">
            <a:schemeClr val="accent5"/>
          </a:effectRef>
          <a:fontRef idx="minor">
            <a:schemeClr val="dk1"/>
          </a:fontRef>
        </p:style>
        <p:txBody>
          <a:bodyPr>
            <a:normAutofit lnSpcReduction="10000"/>
          </a:bodyPr>
          <a:lstStyle/>
          <a:p>
            <a:pPr>
              <a:buNone/>
            </a:pPr>
            <a:r>
              <a:rPr lang="fr-FR" sz="3600" dirty="0" smtClean="0"/>
              <a:t>Une quantité de la monnaie en circulation:</a:t>
            </a:r>
          </a:p>
          <a:p>
            <a:r>
              <a:rPr lang="fr-FR" sz="3600" dirty="0" smtClean="0"/>
              <a:t> ne doit pas être faible pour ne pas obliger les agents économiques à limiter leurs activités économiques, </a:t>
            </a:r>
          </a:p>
          <a:p>
            <a:r>
              <a:rPr lang="fr-FR" sz="3600" dirty="0" smtClean="0"/>
              <a:t>ni trop élevée pour ne pas provoquer une hausse des prix (inflation). </a:t>
            </a:r>
          </a:p>
          <a:p>
            <a:pPr>
              <a:buNone/>
            </a:pPr>
            <a:endParaRPr lang="fr-FR"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e 3"/>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1"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trips(downLeft)">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4" grpId="1">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Exemple n°1: Entrée de devises</a:t>
            </a:r>
            <a:endParaRPr lang="fr-FR" b="1" dirty="0"/>
          </a:p>
        </p:txBody>
      </p:sp>
      <p:pic>
        <p:nvPicPr>
          <p:cNvPr id="1026" name="Picture 2" descr="https://www.grundschulmaterial.de/thumbs/Material/Klasse%201/Nomengrafiken%20zum%20Ausmalen/F-J/fabrik-000112221.jpg"/>
          <p:cNvPicPr>
            <a:picLocks noChangeAspect="1" noChangeArrowheads="1"/>
          </p:cNvPicPr>
          <p:nvPr/>
        </p:nvPicPr>
        <p:blipFill>
          <a:blip r:embed="rId2"/>
          <a:srcRect/>
          <a:stretch>
            <a:fillRect/>
          </a:stretch>
        </p:blipFill>
        <p:spPr bwMode="auto">
          <a:xfrm>
            <a:off x="285720" y="1928802"/>
            <a:ext cx="2190750" cy="2190750"/>
          </a:xfrm>
          <a:prstGeom prst="rect">
            <a:avLst/>
          </a:prstGeom>
          <a:noFill/>
        </p:spPr>
      </p:pic>
      <p:sp>
        <p:nvSpPr>
          <p:cNvPr id="5" name="ZoneTexte 4"/>
          <p:cNvSpPr txBox="1"/>
          <p:nvPr/>
        </p:nvSpPr>
        <p:spPr>
          <a:xfrm>
            <a:off x="285721" y="4286256"/>
            <a:ext cx="3429023" cy="2062103"/>
          </a:xfrm>
          <a:prstGeom prst="rect">
            <a:avLst/>
          </a:prstGeom>
          <a:noFill/>
        </p:spPr>
        <p:txBody>
          <a:bodyPr wrap="square" rtlCol="0">
            <a:spAutoFit/>
          </a:bodyPr>
          <a:lstStyle/>
          <a:p>
            <a:r>
              <a:rPr lang="fr-FR" sz="3200" b="1" dirty="0" smtClean="0"/>
              <a:t>Une entreprise </a:t>
            </a:r>
          </a:p>
          <a:p>
            <a:r>
              <a:rPr lang="fr-FR" sz="3200" b="1" dirty="0" smtClean="0"/>
              <a:t>marocaine de </a:t>
            </a:r>
          </a:p>
          <a:p>
            <a:r>
              <a:rPr lang="fr-FR" sz="3200" b="1" dirty="0" smtClean="0"/>
              <a:t>confection produit pour l’export</a:t>
            </a:r>
            <a:endParaRPr lang="fr-FR" sz="3200" b="1" dirty="0"/>
          </a:p>
        </p:txBody>
      </p:sp>
      <p:pic>
        <p:nvPicPr>
          <p:cNvPr id="1028" name="Picture 4" descr="http://www.cuirsdusud.com/data/logo.jpg"/>
          <p:cNvPicPr>
            <a:picLocks noChangeAspect="1" noChangeArrowheads="1"/>
          </p:cNvPicPr>
          <p:nvPr/>
        </p:nvPicPr>
        <p:blipFill>
          <a:blip r:embed="rId3"/>
          <a:srcRect/>
          <a:stretch>
            <a:fillRect/>
          </a:stretch>
        </p:blipFill>
        <p:spPr bwMode="auto">
          <a:xfrm>
            <a:off x="6643702" y="1928802"/>
            <a:ext cx="2500298" cy="2428892"/>
          </a:xfrm>
          <a:prstGeom prst="rect">
            <a:avLst/>
          </a:prstGeom>
          <a:noFill/>
        </p:spPr>
      </p:pic>
      <p:sp>
        <p:nvSpPr>
          <p:cNvPr id="7" name="ZoneTexte 6"/>
          <p:cNvSpPr txBox="1"/>
          <p:nvPr/>
        </p:nvSpPr>
        <p:spPr>
          <a:xfrm>
            <a:off x="7134860" y="4714884"/>
            <a:ext cx="2009140" cy="954107"/>
          </a:xfrm>
          <a:prstGeom prst="rect">
            <a:avLst/>
          </a:prstGeom>
          <a:noFill/>
        </p:spPr>
        <p:txBody>
          <a:bodyPr wrap="none" rtlCol="0">
            <a:spAutoFit/>
          </a:bodyPr>
          <a:lstStyle/>
          <a:p>
            <a:r>
              <a:rPr lang="fr-FR" sz="2800" b="1" dirty="0" smtClean="0"/>
              <a:t>Un magasin </a:t>
            </a:r>
          </a:p>
          <a:p>
            <a:r>
              <a:rPr lang="fr-FR" sz="2800" b="1" dirty="0" smtClean="0"/>
              <a:t>en France</a:t>
            </a:r>
            <a:endParaRPr lang="fr-FR" sz="2800" b="1" dirty="0"/>
          </a:p>
        </p:txBody>
      </p:sp>
      <p:sp>
        <p:nvSpPr>
          <p:cNvPr id="8" name="Flèche droite 7"/>
          <p:cNvSpPr/>
          <p:nvPr/>
        </p:nvSpPr>
        <p:spPr>
          <a:xfrm>
            <a:off x="3071802" y="2714620"/>
            <a:ext cx="3500462" cy="15001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t>Elle a vendu des chemises à </a:t>
            </a:r>
            <a:endParaRPr lang="fr-FR" sz="2800" b="1" dirty="0"/>
          </a:p>
        </p:txBody>
      </p:sp>
      <p:sp>
        <p:nvSpPr>
          <p:cNvPr id="9" name="Flèche gauche 8"/>
          <p:cNvSpPr/>
          <p:nvPr/>
        </p:nvSpPr>
        <p:spPr>
          <a:xfrm>
            <a:off x="3071802" y="4214818"/>
            <a:ext cx="3500462" cy="150019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t>Le magasin a payé en Euro</a:t>
            </a:r>
            <a:endParaRPr lang="fr-FR"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strips(downLeft)">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74638"/>
            <a:ext cx="8572560" cy="939784"/>
          </a:xfrm>
        </p:spPr>
        <p:style>
          <a:lnRef idx="2">
            <a:schemeClr val="accent1">
              <a:shade val="50000"/>
            </a:schemeClr>
          </a:lnRef>
          <a:fillRef idx="1">
            <a:schemeClr val="accent1"/>
          </a:fillRef>
          <a:effectRef idx="0">
            <a:schemeClr val="accent1"/>
          </a:effectRef>
          <a:fontRef idx="minor">
            <a:schemeClr val="lt1"/>
          </a:fontRef>
        </p:style>
        <p:txBody>
          <a:bodyPr/>
          <a:lstStyle/>
          <a:p>
            <a:r>
              <a:rPr lang="fr-FR" dirty="0" smtClean="0"/>
              <a:t>Objectif final</a:t>
            </a:r>
            <a:endParaRPr lang="fr-FR" dirty="0"/>
          </a:p>
        </p:txBody>
      </p:sp>
      <p:sp>
        <p:nvSpPr>
          <p:cNvPr id="3" name="Espace réservé du contenu 2"/>
          <p:cNvSpPr>
            <a:spLocks noGrp="1"/>
          </p:cNvSpPr>
          <p:nvPr>
            <p:ph idx="1"/>
          </p:nvPr>
        </p:nvSpPr>
        <p:spPr>
          <a:xfrm>
            <a:off x="285720" y="1214423"/>
            <a:ext cx="8572560" cy="3071833"/>
          </a:xfrm>
        </p:spPr>
        <p:style>
          <a:lnRef idx="1">
            <a:schemeClr val="accent1"/>
          </a:lnRef>
          <a:fillRef idx="2">
            <a:schemeClr val="accent1"/>
          </a:fillRef>
          <a:effectRef idx="1">
            <a:schemeClr val="accent1"/>
          </a:effectRef>
          <a:fontRef idx="minor">
            <a:schemeClr val="dk1"/>
          </a:fontRef>
        </p:style>
        <p:txBody>
          <a:bodyPr>
            <a:normAutofit fontScale="92500" lnSpcReduction="20000"/>
          </a:bodyPr>
          <a:lstStyle/>
          <a:p>
            <a:pPr>
              <a:buFont typeface="Wingdings" pitchFamily="2" charset="2"/>
              <a:buChar char="v"/>
            </a:pPr>
            <a:r>
              <a:rPr lang="fr-FR" dirty="0" smtClean="0"/>
              <a:t> </a:t>
            </a:r>
            <a:r>
              <a:rPr lang="fr-FR" sz="4400" dirty="0" smtClean="0"/>
              <a:t>la stabilité des prix ( maîtrise de l’inflation)</a:t>
            </a:r>
            <a:endParaRPr lang="fr-FR" sz="4800" dirty="0" smtClean="0"/>
          </a:p>
          <a:p>
            <a:pPr algn="ctr">
              <a:buNone/>
            </a:pPr>
            <a:r>
              <a:rPr lang="fr-FR" sz="4800" b="1" dirty="0" smtClean="0">
                <a:solidFill>
                  <a:srgbClr val="C00000"/>
                </a:solidFill>
              </a:rPr>
              <a:t>ou</a:t>
            </a:r>
          </a:p>
          <a:p>
            <a:pPr>
              <a:buFont typeface="Wingdings" pitchFamily="2" charset="2"/>
              <a:buChar char="v"/>
            </a:pPr>
            <a:r>
              <a:rPr lang="fr-FR" sz="4800" dirty="0" smtClean="0"/>
              <a:t> </a:t>
            </a:r>
            <a:r>
              <a:rPr lang="fr-FR" sz="4400" dirty="0" smtClean="0"/>
              <a:t>relance de l’économie à travers la manipulation du taux d’intérêt</a:t>
            </a:r>
            <a:endParaRPr lang="fr-FR" sz="4800" dirty="0"/>
          </a:p>
        </p:txBody>
      </p:sp>
      <p:sp>
        <p:nvSpPr>
          <p:cNvPr id="4" name="ZoneTexte 3"/>
          <p:cNvSpPr txBox="1"/>
          <p:nvPr/>
        </p:nvSpPr>
        <p:spPr>
          <a:xfrm>
            <a:off x="0" y="4643446"/>
            <a:ext cx="9098837" cy="1846659"/>
          </a:xfrm>
          <a:prstGeom prst="rect">
            <a:avLst/>
          </a:prstGeom>
          <a:noFill/>
        </p:spPr>
        <p:txBody>
          <a:bodyPr wrap="none" rtlCol="0">
            <a:spAutoFit/>
          </a:bodyPr>
          <a:lstStyle/>
          <a:p>
            <a:r>
              <a:rPr lang="fr-FR" sz="3200" dirty="0" smtClean="0"/>
              <a:t>Cas 1: on a augmenté le taux d’intérêt  pour diminuer</a:t>
            </a:r>
          </a:p>
          <a:p>
            <a:r>
              <a:rPr lang="fr-FR" sz="3200" dirty="0" smtClean="0"/>
              <a:t> les liquidités et le 2ème cas en 2009 on l’a baissé de</a:t>
            </a:r>
          </a:p>
          <a:p>
            <a:r>
              <a:rPr lang="fr-FR" sz="3200" dirty="0" smtClean="0"/>
              <a:t> 3,5 à 3,25 pour accentuer les liquidités du marché.</a:t>
            </a:r>
          </a:p>
          <a:p>
            <a:endParaRPr lang="fr-FR"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0"/>
            <a:ext cx="8501122" cy="1143000"/>
          </a:xfrm>
        </p:spPr>
        <p:style>
          <a:lnRef idx="1">
            <a:schemeClr val="accent1"/>
          </a:lnRef>
          <a:fillRef idx="2">
            <a:schemeClr val="accent1"/>
          </a:fillRef>
          <a:effectRef idx="1">
            <a:schemeClr val="accent1"/>
          </a:effectRef>
          <a:fontRef idx="minor">
            <a:schemeClr val="dk1"/>
          </a:fontRef>
        </p:style>
        <p:txBody>
          <a:bodyPr/>
          <a:lstStyle/>
          <a:p>
            <a:r>
              <a:rPr lang="fr-FR" dirty="0" smtClean="0"/>
              <a:t>Objectifs intermédiaires</a:t>
            </a:r>
            <a:endParaRPr lang="fr-FR" dirty="0"/>
          </a:p>
        </p:txBody>
      </p:sp>
      <p:graphicFrame>
        <p:nvGraphicFramePr>
          <p:cNvPr id="4" name="Espace réservé du contenu 3"/>
          <p:cNvGraphicFramePr>
            <a:graphicFrameLocks noGrp="1"/>
          </p:cNvGraphicFramePr>
          <p:nvPr>
            <p:ph idx="1"/>
          </p:nvPr>
        </p:nvGraphicFramePr>
        <p:xfrm>
          <a:off x="285720" y="1071546"/>
          <a:ext cx="8572560" cy="5695006"/>
        </p:xfrm>
        <a:graphic>
          <a:graphicData uri="http://schemas.openxmlformats.org/drawingml/2006/table">
            <a:tbl>
              <a:tblPr firstRow="1" bandRow="1">
                <a:tableStyleId>{5C22544A-7EE6-4342-B048-85BDC9FD1C3A}</a:tableStyleId>
              </a:tblPr>
              <a:tblGrid>
                <a:gridCol w="3644809"/>
                <a:gridCol w="4927751"/>
              </a:tblGrid>
              <a:tr h="755966">
                <a:tc>
                  <a:txBody>
                    <a:bodyPr/>
                    <a:lstStyle/>
                    <a:p>
                      <a:r>
                        <a:rPr lang="fr-FR" sz="3200" b="1" dirty="0" smtClean="0"/>
                        <a:t>Objectif externe</a:t>
                      </a:r>
                      <a:endParaRPr lang="fr-FR" sz="3200" b="1" dirty="0"/>
                    </a:p>
                  </a:txBody>
                  <a:tcPr/>
                </a:tc>
                <a:tc>
                  <a:txBody>
                    <a:bodyPr/>
                    <a:lstStyle/>
                    <a:p>
                      <a:r>
                        <a:rPr lang="fr-FR" sz="3200" b="1" dirty="0" smtClean="0"/>
                        <a:t>Objectif</a:t>
                      </a:r>
                      <a:r>
                        <a:rPr lang="fr-FR" sz="3200" b="1" baseline="0" dirty="0" smtClean="0"/>
                        <a:t> interne</a:t>
                      </a:r>
                      <a:endParaRPr lang="fr-FR" sz="3200" b="1" dirty="0"/>
                    </a:p>
                  </a:txBody>
                  <a:tcPr/>
                </a:tc>
              </a:tr>
              <a:tr h="4939040">
                <a:tc>
                  <a:txBody>
                    <a:bodyPr/>
                    <a:lstStyle/>
                    <a:p>
                      <a:pPr>
                        <a:buFontTx/>
                        <a:buChar char="-"/>
                      </a:pPr>
                      <a:r>
                        <a:rPr lang="fr-FR" sz="2800" b="1" u="sng" dirty="0" smtClean="0">
                          <a:solidFill>
                            <a:srgbClr val="C00000"/>
                          </a:solidFill>
                        </a:rPr>
                        <a:t>Taux de change:</a:t>
                      </a:r>
                    </a:p>
                    <a:p>
                      <a:pPr>
                        <a:buFontTx/>
                        <a:buNone/>
                      </a:pPr>
                      <a:r>
                        <a:rPr lang="fr-FR" sz="2800" b="1" dirty="0" smtClean="0"/>
                        <a:t>   Augmentation ou baisse du taux de change</a:t>
                      </a:r>
                    </a:p>
                    <a:p>
                      <a:pPr>
                        <a:buFontTx/>
                        <a:buNone/>
                      </a:pPr>
                      <a:r>
                        <a:rPr lang="fr-FR" sz="2800" b="1" dirty="0" smtClean="0"/>
                        <a:t>(Agir sur la valeur de la monnaie pour soit l’augmenter soit la baisser)</a:t>
                      </a:r>
                      <a:endParaRPr lang="fr-FR" sz="2800" b="1" dirty="0"/>
                    </a:p>
                  </a:txBody>
                  <a:tcPr/>
                </a:tc>
                <a:tc>
                  <a:txBody>
                    <a:bodyPr/>
                    <a:lstStyle/>
                    <a:p>
                      <a:pPr>
                        <a:buFontTx/>
                        <a:buChar char="-"/>
                      </a:pPr>
                      <a:r>
                        <a:rPr lang="fr-FR" sz="2800" b="1" u="sng" dirty="0" smtClean="0">
                          <a:solidFill>
                            <a:srgbClr val="C00000"/>
                          </a:solidFill>
                        </a:rPr>
                        <a:t> Contrôle des agrégats monétaires:</a:t>
                      </a:r>
                    </a:p>
                    <a:p>
                      <a:pPr>
                        <a:buFontTx/>
                        <a:buChar char="-"/>
                      </a:pPr>
                      <a:r>
                        <a:rPr lang="fr-FR" sz="2800" b="1" dirty="0" smtClean="0"/>
                        <a:t>BAM fixe le taux de croissance de la MM en fonction du taux de croissance du PIB à atteindre et en fonction du taux d’inflation anticipé</a:t>
                      </a:r>
                    </a:p>
                    <a:p>
                      <a:pPr>
                        <a:buFontTx/>
                        <a:buChar char="-"/>
                      </a:pPr>
                      <a:r>
                        <a:rPr lang="fr-FR" sz="2800" b="1" u="sng" dirty="0" smtClean="0">
                          <a:solidFill>
                            <a:srgbClr val="C00000"/>
                          </a:solidFill>
                        </a:rPr>
                        <a:t>Choix du taux d’intérêt:</a:t>
                      </a:r>
                      <a:endParaRPr lang="fr-FR" sz="2800" b="1" u="sng" baseline="0" dirty="0" smtClean="0">
                        <a:solidFill>
                          <a:srgbClr val="C00000"/>
                        </a:solidFill>
                      </a:endParaRPr>
                    </a:p>
                    <a:p>
                      <a:pPr>
                        <a:buFontTx/>
                        <a:buNone/>
                      </a:pPr>
                      <a:r>
                        <a:rPr lang="fr-FR" sz="2800" b="1" baseline="0" dirty="0" smtClean="0"/>
                        <a:t>Soit pour relancer l’économie ou pour la stabiliser</a:t>
                      </a:r>
                      <a:endParaRPr lang="fr-FR" sz="2800" b="1" dirty="0"/>
                    </a:p>
                  </a:txBody>
                  <a:tcPr/>
                </a:tc>
              </a:tr>
            </a:tbl>
          </a:graphicData>
        </a:graphic>
      </p:graphicFrame>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428604"/>
            <a:ext cx="8229600" cy="582594"/>
          </a:xfrm>
        </p:spPr>
        <p:txBody>
          <a:bodyPr>
            <a:noAutofit/>
          </a:bodyPr>
          <a:lstStyle/>
          <a:p>
            <a:r>
              <a:rPr lang="fr-FR" sz="2800" dirty="0" smtClean="0"/>
              <a:t>La politique monétaire consiste à agir sur la quantité de monnaie en circulation</a:t>
            </a:r>
            <a:r>
              <a:rPr lang="fr-FR" sz="3600" dirty="0" smtClean="0"/>
              <a:t/>
            </a:r>
            <a:br>
              <a:rPr lang="fr-FR" sz="3600" dirty="0" smtClean="0"/>
            </a:br>
            <a:endParaRPr lang="fr-FR" sz="3600" dirty="0"/>
          </a:p>
        </p:txBody>
      </p:sp>
      <p:sp>
        <p:nvSpPr>
          <p:cNvPr id="3" name="Espace réservé du contenu 2"/>
          <p:cNvSpPr>
            <a:spLocks noGrp="1"/>
          </p:cNvSpPr>
          <p:nvPr>
            <p:ph idx="1"/>
          </p:nvPr>
        </p:nvSpPr>
        <p:spPr>
          <a:xfrm>
            <a:off x="0" y="1500174"/>
            <a:ext cx="3428992" cy="2614617"/>
          </a:xfrm>
        </p:spPr>
        <p:style>
          <a:lnRef idx="2">
            <a:schemeClr val="dk1"/>
          </a:lnRef>
          <a:fillRef idx="1">
            <a:schemeClr val="lt1"/>
          </a:fillRef>
          <a:effectRef idx="0">
            <a:schemeClr val="dk1"/>
          </a:effectRef>
          <a:fontRef idx="minor">
            <a:schemeClr val="dk1"/>
          </a:fontRef>
        </p:style>
        <p:txBody>
          <a:bodyPr>
            <a:normAutofit fontScale="77500" lnSpcReduction="20000"/>
          </a:bodyPr>
          <a:lstStyle/>
          <a:p>
            <a:pPr algn="ctr">
              <a:buNone/>
            </a:pPr>
            <a:r>
              <a:rPr lang="fr-FR" sz="3500" b="1" dirty="0" smtClean="0"/>
              <a:t>Quantité de monnaie</a:t>
            </a:r>
          </a:p>
          <a:p>
            <a:pPr>
              <a:buNone/>
            </a:pPr>
            <a:r>
              <a:rPr lang="fr-FR" dirty="0" smtClean="0"/>
              <a:t>Taux d’intérêt directeur (refinancement…)</a:t>
            </a:r>
          </a:p>
          <a:p>
            <a:pPr>
              <a:buNone/>
            </a:pPr>
            <a:r>
              <a:rPr lang="fr-FR" dirty="0" smtClean="0"/>
              <a:t>Réserves obligatoires</a:t>
            </a:r>
          </a:p>
          <a:p>
            <a:pPr>
              <a:buNone/>
            </a:pPr>
            <a:r>
              <a:rPr lang="fr-FR" dirty="0" smtClean="0"/>
              <a:t>Open </a:t>
            </a:r>
            <a:r>
              <a:rPr lang="fr-FR" dirty="0" err="1" smtClean="0"/>
              <a:t>market</a:t>
            </a:r>
            <a:endParaRPr lang="fr-FR" dirty="0" smtClean="0"/>
          </a:p>
        </p:txBody>
      </p:sp>
      <p:sp>
        <p:nvSpPr>
          <p:cNvPr id="4" name="ZoneTexte 3"/>
          <p:cNvSpPr txBox="1"/>
          <p:nvPr/>
        </p:nvSpPr>
        <p:spPr>
          <a:xfrm>
            <a:off x="5643570" y="928670"/>
            <a:ext cx="3477490" cy="181588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fr-FR" sz="2800" b="1" dirty="0" smtClean="0">
                <a:solidFill>
                  <a:srgbClr val="C00000"/>
                </a:solidFill>
              </a:rPr>
              <a:t>Expansive</a:t>
            </a:r>
          </a:p>
          <a:p>
            <a:pPr algn="r"/>
            <a:r>
              <a:rPr lang="fr-FR" sz="2800" b="1" dirty="0" smtClean="0"/>
              <a:t>CROISSANCE   EMPLOI</a:t>
            </a:r>
          </a:p>
          <a:p>
            <a:r>
              <a:rPr lang="fr-FR" sz="2800" dirty="0" smtClean="0"/>
              <a:t>    Taux d’intérêt</a:t>
            </a:r>
          </a:p>
          <a:p>
            <a:r>
              <a:rPr lang="fr-FR" sz="2800" dirty="0" smtClean="0"/>
              <a:t>     Crédits</a:t>
            </a:r>
            <a:endParaRPr lang="fr-FR" dirty="0"/>
          </a:p>
        </p:txBody>
      </p:sp>
      <p:cxnSp>
        <p:nvCxnSpPr>
          <p:cNvPr id="6" name="Connecteur droit avec flèche 5"/>
          <p:cNvCxnSpPr/>
          <p:nvPr/>
        </p:nvCxnSpPr>
        <p:spPr>
          <a:xfrm rot="16200000" flipH="1">
            <a:off x="5750727" y="1893083"/>
            <a:ext cx="285752" cy="21431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8" name="Connecteur droit avec flèche 7"/>
          <p:cNvCxnSpPr/>
          <p:nvPr/>
        </p:nvCxnSpPr>
        <p:spPr>
          <a:xfrm rot="5400000" flipH="1" flipV="1">
            <a:off x="5750727" y="2321711"/>
            <a:ext cx="357190" cy="28575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9" name="Flèche vers le bas 8"/>
          <p:cNvSpPr/>
          <p:nvPr/>
        </p:nvSpPr>
        <p:spPr>
          <a:xfrm>
            <a:off x="7072330" y="2714620"/>
            <a:ext cx="642942"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5643570" y="3071810"/>
            <a:ext cx="3500430" cy="523220"/>
          </a:xfrm>
          <a:prstGeom prst="rect">
            <a:avLst/>
          </a:prstGeom>
          <a:noFill/>
        </p:spPr>
        <p:txBody>
          <a:bodyPr wrap="square" rtlCol="0">
            <a:spAutoFit/>
          </a:bodyPr>
          <a:lstStyle/>
          <a:p>
            <a:r>
              <a:rPr lang="fr-FR" sz="2800" b="1" dirty="0" smtClean="0"/>
              <a:t>  Demande globale</a:t>
            </a:r>
            <a:endParaRPr lang="fr-FR" sz="2800" b="1" dirty="0"/>
          </a:p>
        </p:txBody>
      </p:sp>
      <p:cxnSp>
        <p:nvCxnSpPr>
          <p:cNvPr id="11" name="Connecteur droit avec flèche 10"/>
          <p:cNvCxnSpPr/>
          <p:nvPr/>
        </p:nvCxnSpPr>
        <p:spPr>
          <a:xfrm rot="5400000" flipH="1" flipV="1">
            <a:off x="5536413" y="3178967"/>
            <a:ext cx="357190" cy="285752"/>
          </a:xfrm>
          <a:prstGeom prst="straightConnector1">
            <a:avLst/>
          </a:prstGeom>
          <a:ln w="41275">
            <a:solidFill>
              <a:srgbClr val="C00000"/>
            </a:solidFill>
            <a:tailEnd type="arrow"/>
          </a:ln>
        </p:spPr>
        <p:style>
          <a:lnRef idx="2">
            <a:schemeClr val="dk1"/>
          </a:lnRef>
          <a:fillRef idx="0">
            <a:schemeClr val="dk1"/>
          </a:fillRef>
          <a:effectRef idx="1">
            <a:schemeClr val="dk1"/>
          </a:effectRef>
          <a:fontRef idx="minor">
            <a:schemeClr val="tx1"/>
          </a:fontRef>
        </p:style>
      </p:cxnSp>
      <p:sp>
        <p:nvSpPr>
          <p:cNvPr id="12" name="ZoneTexte 11"/>
          <p:cNvSpPr txBox="1"/>
          <p:nvPr/>
        </p:nvSpPr>
        <p:spPr>
          <a:xfrm>
            <a:off x="5786447" y="4214818"/>
            <a:ext cx="3071834" cy="2062103"/>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fr-FR" sz="3200" b="1" dirty="0" smtClean="0">
                <a:solidFill>
                  <a:schemeClr val="accent3">
                    <a:lumMod val="75000"/>
                  </a:schemeClr>
                </a:solidFill>
              </a:rPr>
              <a:t>Restrictive</a:t>
            </a:r>
          </a:p>
          <a:p>
            <a:r>
              <a:rPr lang="fr-FR" sz="3200" dirty="0" smtClean="0"/>
              <a:t>DESINFLATION</a:t>
            </a:r>
          </a:p>
          <a:p>
            <a:r>
              <a:rPr lang="fr-FR" sz="3200" dirty="0" smtClean="0"/>
              <a:t>   Taux d’intérêt</a:t>
            </a:r>
          </a:p>
          <a:p>
            <a:r>
              <a:rPr lang="fr-FR" sz="3200" dirty="0" smtClean="0"/>
              <a:t>    crédits</a:t>
            </a:r>
            <a:endParaRPr lang="fr-FR" sz="3200" dirty="0"/>
          </a:p>
        </p:txBody>
      </p:sp>
      <p:cxnSp>
        <p:nvCxnSpPr>
          <p:cNvPr id="13" name="Connecteur droit avec flèche 12"/>
          <p:cNvCxnSpPr/>
          <p:nvPr/>
        </p:nvCxnSpPr>
        <p:spPr>
          <a:xfrm rot="5400000" flipH="1" flipV="1">
            <a:off x="5822165" y="5250669"/>
            <a:ext cx="357190" cy="28575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4" name="Connecteur droit avec flèche 13"/>
          <p:cNvCxnSpPr/>
          <p:nvPr/>
        </p:nvCxnSpPr>
        <p:spPr>
          <a:xfrm rot="16200000" flipH="1">
            <a:off x="5822165" y="5822173"/>
            <a:ext cx="285752" cy="21431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5" name="Connecteur droit avec flèche 14"/>
          <p:cNvCxnSpPr/>
          <p:nvPr/>
        </p:nvCxnSpPr>
        <p:spPr>
          <a:xfrm rot="16200000" flipH="1">
            <a:off x="8501090" y="3214686"/>
            <a:ext cx="357190" cy="214314"/>
          </a:xfrm>
          <a:prstGeom prst="straightConnector1">
            <a:avLst/>
          </a:prstGeom>
          <a:ln w="41275">
            <a:solidFill>
              <a:srgbClr val="00B050"/>
            </a:solidFill>
            <a:tailEnd type="arrow"/>
          </a:ln>
        </p:spPr>
        <p:style>
          <a:lnRef idx="2">
            <a:schemeClr val="dk1"/>
          </a:lnRef>
          <a:fillRef idx="0">
            <a:schemeClr val="dk1"/>
          </a:fillRef>
          <a:effectRef idx="1">
            <a:schemeClr val="dk1"/>
          </a:effectRef>
          <a:fontRef idx="minor">
            <a:schemeClr val="tx1"/>
          </a:fontRef>
        </p:style>
      </p:cxnSp>
      <p:sp>
        <p:nvSpPr>
          <p:cNvPr id="17" name="Flèche vers le haut 16"/>
          <p:cNvSpPr/>
          <p:nvPr/>
        </p:nvSpPr>
        <p:spPr>
          <a:xfrm>
            <a:off x="7072330" y="3643314"/>
            <a:ext cx="571504" cy="50006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Explosion 2 19"/>
          <p:cNvSpPr/>
          <p:nvPr/>
        </p:nvSpPr>
        <p:spPr>
          <a:xfrm>
            <a:off x="3643306" y="0"/>
            <a:ext cx="3429024" cy="2071678"/>
          </a:xfrm>
          <a:prstGeom prst="irregularSeal2">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tx1"/>
                </a:solidFill>
              </a:rPr>
              <a:t>Courant keynésien</a:t>
            </a:r>
            <a:endParaRPr lang="fr-FR" sz="2400" b="1" dirty="0">
              <a:solidFill>
                <a:schemeClr val="tx1"/>
              </a:solidFill>
            </a:endParaRPr>
          </a:p>
        </p:txBody>
      </p:sp>
      <p:sp>
        <p:nvSpPr>
          <p:cNvPr id="21" name="Explosion 2 20"/>
          <p:cNvSpPr/>
          <p:nvPr/>
        </p:nvSpPr>
        <p:spPr>
          <a:xfrm>
            <a:off x="2928926" y="3643314"/>
            <a:ext cx="3429024" cy="2071678"/>
          </a:xfrm>
          <a:prstGeom prst="irregularSeal2">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tx1"/>
                </a:solidFill>
              </a:rPr>
              <a:t>Courant classique</a:t>
            </a:r>
            <a:endParaRPr lang="fr-FR" sz="2400" b="1" dirty="0">
              <a:solidFill>
                <a:schemeClr val="tx1"/>
              </a:solidFill>
            </a:endParaRPr>
          </a:p>
        </p:txBody>
      </p:sp>
      <p:sp>
        <p:nvSpPr>
          <p:cNvPr id="22" name="ZoneTexte 21"/>
          <p:cNvSpPr txBox="1"/>
          <p:nvPr/>
        </p:nvSpPr>
        <p:spPr>
          <a:xfrm>
            <a:off x="0" y="4286256"/>
            <a:ext cx="2945934" cy="2308324"/>
          </a:xfrm>
          <a:prstGeom prst="rect">
            <a:avLst/>
          </a:prstGeom>
          <a:noFill/>
        </p:spPr>
        <p:txBody>
          <a:bodyPr wrap="square" rtlCol="0">
            <a:spAutoFit/>
          </a:bodyPr>
          <a:lstStyle/>
          <a:p>
            <a:r>
              <a:rPr lang="fr-FR" b="1" dirty="0" smtClean="0"/>
              <a:t>La lutte contre l’inflation est une objective prioritaire, en luttant contre l’inflation on améliore la compétitivité des E/ses sur le territoire  nationale. Celles-ci peuvent d’avantage exporter à l’étranger.</a:t>
            </a:r>
            <a:endParaRPr lang="fr-FR" b="1" dirty="0"/>
          </a:p>
        </p:txBody>
      </p:sp>
      <p:sp>
        <p:nvSpPr>
          <p:cNvPr id="2050" name="AutoShape 2" descr="https://encrypted-tbn3.gstatic.com/images?q=tbn:ANd9GcTOhDzH6mP0ficcH4YQRgMLGLMaCk_1VLqD-0EXuu0X2s10bys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052" name="AutoShape 4" descr="https://encrypted-tbn3.gstatic.com/images?q=tbn:ANd9GcTOhDzH6mP0ficcH4YQRgMLGLMaCk_1VLqD-0EXuu0X2s10bys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054" name="AutoShape 6" descr="https://encrypted-tbn3.gstatic.com/images?q=tbn:ANd9GcTOhDzH6mP0ficcH4YQRgMLGLMaCk_1VLqD-0EXuu0X2s10bys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strips(downLeft)">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strips(downLeft)">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strips(downLeft)">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strips(downLeft)">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strips(downLeft)">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strips(downLeft)">
                                      <p:cBhvr>
                                        <p:cTn id="32" dur="500"/>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strips(downLeft)">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12"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strips(downLeft)">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12"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strips(downLeft)">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18" presetClass="entr" presetSubtype="12"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strips(downLeft)">
                                      <p:cBhvr>
                                        <p:cTn id="52" dur="500"/>
                                        <p:tgtEl>
                                          <p:spTgt spid="10"/>
                                        </p:tgtEl>
                                      </p:cBhvr>
                                    </p:animEffect>
                                  </p:childTnLst>
                                </p:cTn>
                              </p:par>
                            </p:childTnLst>
                          </p:cTn>
                        </p:par>
                      </p:childTnLst>
                    </p:cTn>
                  </p:par>
                  <p:par>
                    <p:cTn id="53" fill="hold">
                      <p:stCondLst>
                        <p:cond delay="indefinite"/>
                      </p:stCondLst>
                      <p:childTnLst>
                        <p:par>
                          <p:cTn id="54" fill="hold">
                            <p:stCondLst>
                              <p:cond delay="0"/>
                            </p:stCondLst>
                            <p:childTnLst>
                              <p:par>
                                <p:cTn id="55" presetID="18" presetClass="entr" presetSubtype="12" fill="hold"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strips(downLeft)">
                                      <p:cBhvr>
                                        <p:cTn id="57" dur="500"/>
                                        <p:tgtEl>
                                          <p:spTgt spid="11"/>
                                        </p:tgtEl>
                                      </p:cBhvr>
                                    </p:animEffect>
                                  </p:childTnLst>
                                </p:cTn>
                              </p:par>
                            </p:childTnLst>
                          </p:cTn>
                        </p:par>
                      </p:childTnLst>
                    </p:cTn>
                  </p:par>
                  <p:par>
                    <p:cTn id="58" fill="hold">
                      <p:stCondLst>
                        <p:cond delay="indefinite"/>
                      </p:stCondLst>
                      <p:childTnLst>
                        <p:par>
                          <p:cTn id="59" fill="hold">
                            <p:stCondLst>
                              <p:cond delay="0"/>
                            </p:stCondLst>
                            <p:childTnLst>
                              <p:par>
                                <p:cTn id="60" presetID="18" presetClass="entr" presetSubtype="12" fill="hold" grpId="0" nodeType="click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strips(downLeft)">
                                      <p:cBhvr>
                                        <p:cTn id="62" dur="500"/>
                                        <p:tgtEl>
                                          <p:spTgt spid="12"/>
                                        </p:tgtEl>
                                      </p:cBhvr>
                                    </p:animEffect>
                                  </p:childTnLst>
                                </p:cTn>
                              </p:par>
                            </p:childTnLst>
                          </p:cTn>
                        </p:par>
                      </p:childTnLst>
                    </p:cTn>
                  </p:par>
                  <p:par>
                    <p:cTn id="63" fill="hold">
                      <p:stCondLst>
                        <p:cond delay="indefinite"/>
                      </p:stCondLst>
                      <p:childTnLst>
                        <p:par>
                          <p:cTn id="64" fill="hold">
                            <p:stCondLst>
                              <p:cond delay="0"/>
                            </p:stCondLst>
                            <p:childTnLst>
                              <p:par>
                                <p:cTn id="65" presetID="18" presetClass="entr" presetSubtype="12" fill="hold" nodeType="click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strips(downLeft)">
                                      <p:cBhvr>
                                        <p:cTn id="67" dur="500"/>
                                        <p:tgtEl>
                                          <p:spTgt spid="13"/>
                                        </p:tgtEl>
                                      </p:cBhvr>
                                    </p:animEffect>
                                  </p:childTnLst>
                                </p:cTn>
                              </p:par>
                            </p:childTnLst>
                          </p:cTn>
                        </p:par>
                      </p:childTnLst>
                    </p:cTn>
                  </p:par>
                  <p:par>
                    <p:cTn id="68" fill="hold">
                      <p:stCondLst>
                        <p:cond delay="indefinite"/>
                      </p:stCondLst>
                      <p:childTnLst>
                        <p:par>
                          <p:cTn id="69" fill="hold">
                            <p:stCondLst>
                              <p:cond delay="0"/>
                            </p:stCondLst>
                            <p:childTnLst>
                              <p:par>
                                <p:cTn id="70" presetID="18" presetClass="entr" presetSubtype="12" fill="hold" nodeType="click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strips(downLeft)">
                                      <p:cBhvr>
                                        <p:cTn id="72" dur="500"/>
                                        <p:tgtEl>
                                          <p:spTgt spid="14"/>
                                        </p:tgtEl>
                                      </p:cBhvr>
                                    </p:animEffect>
                                  </p:childTnLst>
                                </p:cTn>
                              </p:par>
                            </p:childTnLst>
                          </p:cTn>
                        </p:par>
                      </p:childTnLst>
                    </p:cTn>
                  </p:par>
                  <p:par>
                    <p:cTn id="73" fill="hold">
                      <p:stCondLst>
                        <p:cond delay="indefinite"/>
                      </p:stCondLst>
                      <p:childTnLst>
                        <p:par>
                          <p:cTn id="74" fill="hold">
                            <p:stCondLst>
                              <p:cond delay="0"/>
                            </p:stCondLst>
                            <p:childTnLst>
                              <p:par>
                                <p:cTn id="75" presetID="18" presetClass="entr" presetSubtype="12" fill="hold" grpId="0" nodeType="click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strips(downLeft)">
                                      <p:cBhvr>
                                        <p:cTn id="77" dur="500"/>
                                        <p:tgtEl>
                                          <p:spTgt spid="17"/>
                                        </p:tgtEl>
                                      </p:cBhvr>
                                    </p:animEffect>
                                  </p:childTnLst>
                                </p:cTn>
                              </p:par>
                            </p:childTnLst>
                          </p:cTn>
                        </p:par>
                      </p:childTnLst>
                    </p:cTn>
                  </p:par>
                  <p:par>
                    <p:cTn id="78" fill="hold">
                      <p:stCondLst>
                        <p:cond delay="indefinite"/>
                      </p:stCondLst>
                      <p:childTnLst>
                        <p:par>
                          <p:cTn id="79" fill="hold">
                            <p:stCondLst>
                              <p:cond delay="0"/>
                            </p:stCondLst>
                            <p:childTnLst>
                              <p:par>
                                <p:cTn id="80" presetID="18" presetClass="entr" presetSubtype="12" fill="hold" nodeType="clickEffect">
                                  <p:stCondLst>
                                    <p:cond delay="0"/>
                                  </p:stCondLst>
                                  <p:childTnLst>
                                    <p:set>
                                      <p:cBhvr>
                                        <p:cTn id="81" dur="1" fill="hold">
                                          <p:stCondLst>
                                            <p:cond delay="0"/>
                                          </p:stCondLst>
                                        </p:cTn>
                                        <p:tgtEl>
                                          <p:spTgt spid="15"/>
                                        </p:tgtEl>
                                        <p:attrNameLst>
                                          <p:attrName>style.visibility</p:attrName>
                                        </p:attrNameLst>
                                      </p:cBhvr>
                                      <p:to>
                                        <p:strVal val="visible"/>
                                      </p:to>
                                    </p:set>
                                    <p:animEffect transition="in" filter="strips(downLeft)">
                                      <p:cBhvr>
                                        <p:cTn id="82" dur="500"/>
                                        <p:tgtEl>
                                          <p:spTgt spid="15"/>
                                        </p:tgtEl>
                                      </p:cBhvr>
                                    </p:animEffect>
                                  </p:childTnLst>
                                </p:cTn>
                              </p:par>
                            </p:childTnLst>
                          </p:cTn>
                        </p:par>
                      </p:childTnLst>
                    </p:cTn>
                  </p:par>
                  <p:par>
                    <p:cTn id="83" fill="hold">
                      <p:stCondLst>
                        <p:cond delay="indefinite"/>
                      </p:stCondLst>
                      <p:childTnLst>
                        <p:par>
                          <p:cTn id="84" fill="hold">
                            <p:stCondLst>
                              <p:cond delay="0"/>
                            </p:stCondLst>
                            <p:childTnLst>
                              <p:par>
                                <p:cTn id="85" presetID="11" presetClass="entr" presetSubtype="0" fill="hold" grpId="0" nodeType="clickEffect">
                                  <p:stCondLst>
                                    <p:cond delay="0"/>
                                  </p:stCondLst>
                                  <p:childTnLst>
                                    <p:set>
                                      <p:cBhvr>
                                        <p:cTn id="86" dur="1000">
                                          <p:stCondLst>
                                            <p:cond delay="0"/>
                                          </p:stCondLst>
                                        </p:cTn>
                                        <p:tgtEl>
                                          <p:spTgt spid="20"/>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1" presetClass="entr" presetSubtype="0" fill="hold" grpId="0" nodeType="clickEffect">
                                  <p:stCondLst>
                                    <p:cond delay="0"/>
                                  </p:stCondLst>
                                  <p:childTnLst>
                                    <p:set>
                                      <p:cBhvr>
                                        <p:cTn id="90" dur="1000">
                                          <p:stCondLst>
                                            <p:cond delay="0"/>
                                          </p:stCondLst>
                                        </p:cTn>
                                        <p:tgtEl>
                                          <p:spTgt spid="21"/>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4" presetClass="entr" presetSubtype="16" fill="hold" grpId="0" nodeType="clickEffect">
                                  <p:stCondLst>
                                    <p:cond delay="0"/>
                                  </p:stCondLst>
                                  <p:childTnLst>
                                    <p:set>
                                      <p:cBhvr>
                                        <p:cTn id="94" dur="1" fill="hold">
                                          <p:stCondLst>
                                            <p:cond delay="0"/>
                                          </p:stCondLst>
                                        </p:cTn>
                                        <p:tgtEl>
                                          <p:spTgt spid="22"/>
                                        </p:tgtEl>
                                        <p:attrNameLst>
                                          <p:attrName>style.visibility</p:attrName>
                                        </p:attrNameLst>
                                      </p:cBhvr>
                                      <p:to>
                                        <p:strVal val="visible"/>
                                      </p:to>
                                    </p:set>
                                    <p:animEffect transition="in" filter="box(in)">
                                      <p:cBhvr>
                                        <p:cTn id="95" dur="500"/>
                                        <p:tgtEl>
                                          <p:spTgt spid="22"/>
                                        </p:tgtEl>
                                      </p:cBhvr>
                                    </p:animEffect>
                                  </p:childTnLst>
                                </p:cTn>
                              </p:par>
                            </p:childTnLst>
                          </p:cTn>
                        </p:par>
                      </p:childTnLst>
                    </p:cTn>
                  </p:par>
                  <p:par>
                    <p:cTn id="96" fill="hold">
                      <p:stCondLst>
                        <p:cond delay="indefinite"/>
                      </p:stCondLst>
                      <p:childTnLst>
                        <p:par>
                          <p:cTn id="97" fill="hold">
                            <p:stCondLst>
                              <p:cond delay="0"/>
                            </p:stCondLst>
                            <p:childTnLst>
                              <p:par>
                                <p:cTn id="98" presetID="18" presetClass="entr" presetSubtype="12" fill="hold" grpId="1" nodeType="clickEffect">
                                  <p:stCondLst>
                                    <p:cond delay="0"/>
                                  </p:stCondLst>
                                  <p:childTnLst>
                                    <p:set>
                                      <p:cBhvr>
                                        <p:cTn id="99" dur="1" fill="hold">
                                          <p:stCondLst>
                                            <p:cond delay="0"/>
                                          </p:stCondLst>
                                        </p:cTn>
                                        <p:tgtEl>
                                          <p:spTgt spid="20"/>
                                        </p:tgtEl>
                                        <p:attrNameLst>
                                          <p:attrName>style.visibility</p:attrName>
                                        </p:attrNameLst>
                                      </p:cBhvr>
                                      <p:to>
                                        <p:strVal val="visible"/>
                                      </p:to>
                                    </p:set>
                                    <p:animEffect transition="in" filter="strips(downLeft)">
                                      <p:cBhvr>
                                        <p:cTn id="100" dur="500"/>
                                        <p:tgtEl>
                                          <p:spTgt spid="20"/>
                                        </p:tgtEl>
                                      </p:cBhvr>
                                    </p:animEffect>
                                  </p:childTnLst>
                                </p:cTn>
                              </p:par>
                            </p:childTnLst>
                          </p:cTn>
                        </p:par>
                      </p:childTnLst>
                    </p:cTn>
                  </p:par>
                  <p:par>
                    <p:cTn id="101" fill="hold">
                      <p:stCondLst>
                        <p:cond delay="indefinite"/>
                      </p:stCondLst>
                      <p:childTnLst>
                        <p:par>
                          <p:cTn id="102" fill="hold">
                            <p:stCondLst>
                              <p:cond delay="0"/>
                            </p:stCondLst>
                            <p:childTnLst>
                              <p:par>
                                <p:cTn id="103" presetID="18" presetClass="entr" presetSubtype="12" fill="hold" grpId="1" nodeType="clickEffect">
                                  <p:stCondLst>
                                    <p:cond delay="0"/>
                                  </p:stCondLst>
                                  <p:childTnLst>
                                    <p:set>
                                      <p:cBhvr>
                                        <p:cTn id="104" dur="1" fill="hold">
                                          <p:stCondLst>
                                            <p:cond delay="0"/>
                                          </p:stCondLst>
                                        </p:cTn>
                                        <p:tgtEl>
                                          <p:spTgt spid="21"/>
                                        </p:tgtEl>
                                        <p:attrNameLst>
                                          <p:attrName>style.visibility</p:attrName>
                                        </p:attrNameLst>
                                      </p:cBhvr>
                                      <p:to>
                                        <p:strVal val="visible"/>
                                      </p:to>
                                    </p:set>
                                    <p:animEffect transition="in" filter="strips(downLeft)">
                                      <p:cBhvr>
                                        <p:cTn id="10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animBg="1"/>
      <p:bldP spid="9" grpId="0" animBg="1"/>
      <p:bldP spid="10" grpId="0"/>
      <p:bldP spid="12" grpId="0" animBg="1"/>
      <p:bldP spid="17" grpId="0" animBg="1"/>
      <p:bldP spid="20" grpId="0" animBg="1"/>
      <p:bldP spid="20" grpId="1" animBg="1"/>
      <p:bldP spid="21" grpId="0" animBg="1"/>
      <p:bldP spid="21" grpId="1" animBg="1"/>
      <p:bldP spid="2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au 4"/>
          <p:cNvGraphicFramePr>
            <a:graphicFrameLocks noGrp="1"/>
          </p:cNvGraphicFramePr>
          <p:nvPr/>
        </p:nvGraphicFramePr>
        <p:xfrm>
          <a:off x="214282" y="0"/>
          <a:ext cx="8643998" cy="6858000"/>
        </p:xfrm>
        <a:graphic>
          <a:graphicData uri="http://schemas.openxmlformats.org/drawingml/2006/table">
            <a:tbl>
              <a:tblPr/>
              <a:tblGrid>
                <a:gridCol w="3071834"/>
                <a:gridCol w="5572164"/>
              </a:tblGrid>
              <a:tr h="866197">
                <a:tc>
                  <a:txBody>
                    <a:bodyPr/>
                    <a:lstStyle/>
                    <a:p>
                      <a:pPr algn="just">
                        <a:lnSpc>
                          <a:spcPct val="100000"/>
                        </a:lnSpc>
                        <a:spcAft>
                          <a:spcPts val="0"/>
                        </a:spcAft>
                      </a:pPr>
                      <a:endParaRPr lang="fr-FR" sz="1800" b="1" dirty="0" smtClean="0">
                        <a:latin typeface="Georgia"/>
                        <a:ea typeface="Times New Roman"/>
                      </a:endParaRPr>
                    </a:p>
                    <a:p>
                      <a:pPr algn="just">
                        <a:lnSpc>
                          <a:spcPct val="100000"/>
                        </a:lnSpc>
                        <a:spcAft>
                          <a:spcPts val="0"/>
                        </a:spcAft>
                      </a:pPr>
                      <a:r>
                        <a:rPr lang="fr-FR" sz="1800" b="1" dirty="0" smtClean="0">
                          <a:latin typeface="Georgia"/>
                          <a:ea typeface="Times New Roman"/>
                        </a:rPr>
                        <a:t>Objectifs </a:t>
                      </a:r>
                      <a:r>
                        <a:rPr lang="fr-FR" sz="1800" b="1" dirty="0">
                          <a:latin typeface="Georgia"/>
                          <a:ea typeface="Times New Roman"/>
                        </a:rPr>
                        <a:t>finals </a:t>
                      </a:r>
                      <a:endParaRPr lang="fr-FR" sz="1800" b="1" dirty="0" smtClean="0">
                        <a:latin typeface="Georgia"/>
                        <a:ea typeface="Times New Roman"/>
                      </a:endParaRPr>
                    </a:p>
                    <a:p>
                      <a:pPr algn="just">
                        <a:lnSpc>
                          <a:spcPct val="100000"/>
                        </a:lnSpc>
                        <a:spcAft>
                          <a:spcPts val="0"/>
                        </a:spcAft>
                      </a:pPr>
                      <a:r>
                        <a:rPr lang="fr-FR" sz="1800" b="1" dirty="0" smtClean="0">
                          <a:latin typeface="Georgia"/>
                          <a:ea typeface="Times New Roman"/>
                        </a:rPr>
                        <a:t>(</a:t>
                      </a:r>
                      <a:r>
                        <a:rPr lang="fr-FR" sz="1800" b="1" dirty="0">
                          <a:latin typeface="Georgia"/>
                          <a:ea typeface="Times New Roman"/>
                        </a:rPr>
                        <a:t>carré magique)</a:t>
                      </a:r>
                      <a:endParaRPr lang="fr-FR" sz="3200" dirty="0">
                        <a:latin typeface="Times New Roman"/>
                        <a:ea typeface="Times New Roman"/>
                      </a:endParaRPr>
                    </a:p>
                  </a:txBody>
                  <a:tcPr marL="40874" marR="408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endParaRPr lang="fr-FR" sz="1800" b="1" dirty="0" smtClean="0">
                        <a:latin typeface="Georgia"/>
                        <a:ea typeface="Times New Roman"/>
                      </a:endParaRPr>
                    </a:p>
                    <a:p>
                      <a:pPr algn="just">
                        <a:lnSpc>
                          <a:spcPct val="100000"/>
                        </a:lnSpc>
                        <a:spcAft>
                          <a:spcPts val="0"/>
                        </a:spcAft>
                      </a:pPr>
                      <a:r>
                        <a:rPr lang="fr-FR" sz="1800" b="1" dirty="0" smtClean="0">
                          <a:latin typeface="Georgia"/>
                          <a:ea typeface="Times New Roman"/>
                        </a:rPr>
                        <a:t>Objectifs </a:t>
                      </a:r>
                      <a:r>
                        <a:rPr lang="fr-FR" sz="1800" b="1" dirty="0">
                          <a:latin typeface="Georgia"/>
                          <a:ea typeface="Times New Roman"/>
                        </a:rPr>
                        <a:t>intermédiaires</a:t>
                      </a:r>
                      <a:endParaRPr lang="fr-FR" sz="3200" dirty="0">
                        <a:latin typeface="Times New Roman"/>
                        <a:ea typeface="Times New Roman"/>
                      </a:endParaRPr>
                    </a:p>
                  </a:txBody>
                  <a:tcPr marL="40874" marR="408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91803">
                <a:tc>
                  <a:txBody>
                    <a:bodyPr/>
                    <a:lstStyle/>
                    <a:p>
                      <a:pPr algn="just">
                        <a:lnSpc>
                          <a:spcPct val="100000"/>
                        </a:lnSpc>
                        <a:spcAft>
                          <a:spcPts val="0"/>
                        </a:spcAft>
                      </a:pPr>
                      <a:endParaRPr lang="fr-FR" sz="1800" dirty="0" smtClean="0">
                        <a:latin typeface="Georgia"/>
                        <a:ea typeface="Times New Roman"/>
                      </a:endParaRPr>
                    </a:p>
                    <a:p>
                      <a:pPr algn="just">
                        <a:lnSpc>
                          <a:spcPct val="100000"/>
                        </a:lnSpc>
                        <a:spcAft>
                          <a:spcPts val="0"/>
                        </a:spcAft>
                      </a:pPr>
                      <a:r>
                        <a:rPr lang="fr-FR" sz="1800" dirty="0" smtClean="0">
                          <a:latin typeface="Georgia"/>
                          <a:ea typeface="Times New Roman"/>
                        </a:rPr>
                        <a:t>-</a:t>
                      </a:r>
                      <a:r>
                        <a:rPr lang="fr-FR" sz="1800" baseline="0" dirty="0" smtClean="0">
                          <a:latin typeface="Georgia"/>
                          <a:ea typeface="Times New Roman"/>
                        </a:rPr>
                        <a:t> </a:t>
                      </a:r>
                      <a:r>
                        <a:rPr lang="fr-FR" sz="1800" dirty="0" smtClean="0">
                          <a:latin typeface="Georgia"/>
                          <a:ea typeface="Times New Roman"/>
                        </a:rPr>
                        <a:t>La croissance </a:t>
                      </a:r>
                      <a:r>
                        <a:rPr lang="fr-FR" sz="1800" dirty="0">
                          <a:latin typeface="Georgia"/>
                          <a:ea typeface="Times New Roman"/>
                        </a:rPr>
                        <a:t>économique ;</a:t>
                      </a:r>
                      <a:endParaRPr lang="fr-FR" sz="3200" dirty="0">
                        <a:latin typeface="Times New Roman"/>
                        <a:ea typeface="Times New Roman"/>
                      </a:endParaRPr>
                    </a:p>
                    <a:p>
                      <a:pPr algn="just">
                        <a:lnSpc>
                          <a:spcPct val="100000"/>
                        </a:lnSpc>
                        <a:spcAft>
                          <a:spcPts val="0"/>
                        </a:spcAft>
                      </a:pPr>
                      <a:r>
                        <a:rPr lang="fr-FR" sz="1800" dirty="0">
                          <a:latin typeface="Georgia"/>
                          <a:ea typeface="Times New Roman"/>
                        </a:rPr>
                        <a:t>- La stabilité des prix ;</a:t>
                      </a:r>
                      <a:endParaRPr lang="fr-FR" sz="3200" dirty="0">
                        <a:latin typeface="Times New Roman"/>
                        <a:ea typeface="Times New Roman"/>
                      </a:endParaRPr>
                    </a:p>
                    <a:p>
                      <a:pPr algn="just">
                        <a:lnSpc>
                          <a:spcPct val="100000"/>
                        </a:lnSpc>
                        <a:spcAft>
                          <a:spcPts val="0"/>
                        </a:spcAft>
                      </a:pPr>
                      <a:r>
                        <a:rPr lang="fr-FR" sz="1800" dirty="0">
                          <a:latin typeface="Georgia"/>
                          <a:ea typeface="Times New Roman"/>
                        </a:rPr>
                        <a:t>- La réduction du chômage ;</a:t>
                      </a:r>
                      <a:endParaRPr lang="fr-FR" sz="3200" dirty="0">
                        <a:latin typeface="Times New Roman"/>
                        <a:ea typeface="Times New Roman"/>
                      </a:endParaRPr>
                    </a:p>
                    <a:p>
                      <a:pPr algn="just">
                        <a:lnSpc>
                          <a:spcPct val="100000"/>
                        </a:lnSpc>
                        <a:spcAft>
                          <a:spcPts val="0"/>
                        </a:spcAft>
                      </a:pPr>
                      <a:r>
                        <a:rPr lang="fr-FR" sz="1800" dirty="0">
                          <a:latin typeface="Georgia"/>
                          <a:ea typeface="Times New Roman"/>
                        </a:rPr>
                        <a:t>- La réduction du déficit extérieur.</a:t>
                      </a:r>
                      <a:endParaRPr lang="fr-FR" sz="3200" dirty="0">
                        <a:latin typeface="Times New Roman"/>
                        <a:ea typeface="Times New Roman"/>
                      </a:endParaRPr>
                    </a:p>
                  </a:txBody>
                  <a:tcPr marL="40874" marR="408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rtl="0">
                        <a:lnSpc>
                          <a:spcPct val="100000"/>
                        </a:lnSpc>
                        <a:spcAft>
                          <a:spcPts val="0"/>
                        </a:spcAft>
                        <a:buFont typeface="Symbol"/>
                        <a:buChar char=""/>
                        <a:tabLst>
                          <a:tab pos="184150" algn="l"/>
                        </a:tabLst>
                      </a:pPr>
                      <a:endParaRPr lang="fr-FR" sz="1800" b="1" dirty="0" smtClean="0">
                        <a:latin typeface="Georgia"/>
                        <a:ea typeface="Times New Roman"/>
                      </a:endParaRPr>
                    </a:p>
                    <a:p>
                      <a:pPr marL="342900" lvl="0" indent="-342900" algn="just" rtl="0">
                        <a:lnSpc>
                          <a:spcPct val="100000"/>
                        </a:lnSpc>
                        <a:spcAft>
                          <a:spcPts val="0"/>
                        </a:spcAft>
                        <a:buFont typeface="Symbol"/>
                        <a:buChar char=""/>
                        <a:tabLst>
                          <a:tab pos="184150" algn="l"/>
                        </a:tabLst>
                      </a:pPr>
                      <a:r>
                        <a:rPr lang="fr-FR" sz="1600" b="1" dirty="0" smtClean="0">
                          <a:latin typeface="Georgia"/>
                          <a:ea typeface="Times New Roman"/>
                        </a:rPr>
                        <a:t>Taux </a:t>
                      </a:r>
                      <a:r>
                        <a:rPr lang="fr-FR" sz="1600" b="1" dirty="0">
                          <a:latin typeface="Georgia"/>
                          <a:ea typeface="Times New Roman"/>
                        </a:rPr>
                        <a:t>d’intérêt</a:t>
                      </a:r>
                      <a:r>
                        <a:rPr lang="fr-FR" sz="1600" dirty="0">
                          <a:latin typeface="Georgia"/>
                          <a:ea typeface="Times New Roman"/>
                        </a:rPr>
                        <a:t> : Les autorités monétaires fixent un niveau souhaitable pour les taux d’intérêt. Les taux sont normalement déterminés selon la loi de l’offre et la demande sur le marché monétaire. Mais la banque centrale, qui est un acteur très important sur le marché monétaire, peut orienter le taux d’intérêt ;</a:t>
                      </a:r>
                      <a:endParaRPr lang="fr-FR" sz="2800" dirty="0">
                        <a:latin typeface="Times New Roman"/>
                        <a:ea typeface="Times New Roman"/>
                      </a:endParaRPr>
                    </a:p>
                    <a:p>
                      <a:pPr marL="342900" lvl="0" indent="-342900" algn="just">
                        <a:lnSpc>
                          <a:spcPct val="100000"/>
                        </a:lnSpc>
                        <a:spcAft>
                          <a:spcPts val="0"/>
                        </a:spcAft>
                        <a:buFont typeface="Symbol"/>
                        <a:buChar char=""/>
                        <a:tabLst>
                          <a:tab pos="184150" algn="l"/>
                        </a:tabLst>
                      </a:pPr>
                      <a:r>
                        <a:rPr lang="fr-FR" sz="1600" b="1" dirty="0">
                          <a:latin typeface="Georgia"/>
                          <a:ea typeface="Times New Roman"/>
                        </a:rPr>
                        <a:t>Taux de change : </a:t>
                      </a:r>
                      <a:r>
                        <a:rPr lang="fr-FR" sz="1600" dirty="0">
                          <a:latin typeface="Georgia"/>
                          <a:ea typeface="Times New Roman"/>
                        </a:rPr>
                        <a:t>Les autorités monétaires peuvent utiliser les instruments monétaires pour atteindre un certain niveau de taux de change. Ainsi, un pays peut rechercher une </a:t>
                      </a:r>
                      <a:r>
                        <a:rPr lang="fr-FR" sz="1600" b="1" dirty="0">
                          <a:latin typeface="Georgia"/>
                          <a:ea typeface="Times New Roman"/>
                        </a:rPr>
                        <a:t>dépréciation </a:t>
                      </a:r>
                      <a:r>
                        <a:rPr lang="fr-FR" sz="1600" dirty="0">
                          <a:latin typeface="Georgia"/>
                          <a:ea typeface="Times New Roman"/>
                        </a:rPr>
                        <a:t>de sa monnaie pour relancer ses exportations, ou au contraire, une </a:t>
                      </a:r>
                      <a:r>
                        <a:rPr lang="fr-FR" sz="1600" b="1" dirty="0">
                          <a:latin typeface="Georgia"/>
                          <a:ea typeface="Times New Roman"/>
                        </a:rPr>
                        <a:t>appréciation</a:t>
                      </a:r>
                      <a:r>
                        <a:rPr lang="fr-FR" sz="1600" dirty="0">
                          <a:latin typeface="Georgia"/>
                          <a:ea typeface="Times New Roman"/>
                        </a:rPr>
                        <a:t> de sa monnaie pour faire baisser les prix des importations. </a:t>
                      </a:r>
                      <a:endParaRPr lang="fr-FR" sz="2800" dirty="0">
                        <a:latin typeface="Times New Roman"/>
                        <a:ea typeface="Times New Roman"/>
                      </a:endParaRPr>
                    </a:p>
                    <a:p>
                      <a:pPr marL="342900" lvl="0" indent="-342900" algn="just">
                        <a:lnSpc>
                          <a:spcPct val="100000"/>
                        </a:lnSpc>
                        <a:spcAft>
                          <a:spcPts val="0"/>
                        </a:spcAft>
                        <a:buFont typeface="Symbol"/>
                        <a:buChar char=""/>
                        <a:tabLst>
                          <a:tab pos="184150" algn="l"/>
                        </a:tabLst>
                      </a:pPr>
                      <a:r>
                        <a:rPr lang="fr-FR" sz="1600" b="1" dirty="0">
                          <a:latin typeface="Georgia"/>
                          <a:ea typeface="Times New Roman"/>
                        </a:rPr>
                        <a:t>Evolution raisonnable de la masse monétaire : </a:t>
                      </a:r>
                      <a:r>
                        <a:rPr lang="fr-FR" sz="1600" dirty="0">
                          <a:latin typeface="Georgia"/>
                          <a:ea typeface="Times New Roman"/>
                        </a:rPr>
                        <a:t>Ils portent sur l’évolution des agrégats monétaires, c'est-à-dire les différents indicateurs de la masse monétaire. Les autorités monétaires fixent un taux de croissance pour l’augmentation annuelle de la masse monétaire. Durant l’année les autorités monétaires vont utiliser des instruments appropriés pour que la masse monétaire ne dépasse pas le niveau fixé. </a:t>
                      </a:r>
                      <a:endParaRPr lang="fr-FR" sz="2800" dirty="0">
                        <a:latin typeface="Times New Roman"/>
                        <a:ea typeface="Times New Roman"/>
                      </a:endParaRPr>
                    </a:p>
                  </a:txBody>
                  <a:tcPr marL="40874" marR="408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Les types de la politiques monétaires</a:t>
            </a:r>
            <a:endParaRPr lang="fr-FR" dirty="0"/>
          </a:p>
        </p:txBody>
      </p:sp>
      <p:graphicFrame>
        <p:nvGraphicFramePr>
          <p:cNvPr id="4" name="Tableau 3"/>
          <p:cNvGraphicFramePr>
            <a:graphicFrameLocks noGrp="1"/>
          </p:cNvGraphicFramePr>
          <p:nvPr/>
        </p:nvGraphicFramePr>
        <p:xfrm>
          <a:off x="214282" y="1285860"/>
          <a:ext cx="8643998" cy="4572000"/>
        </p:xfrm>
        <a:graphic>
          <a:graphicData uri="http://schemas.openxmlformats.org/drawingml/2006/table">
            <a:tbl>
              <a:tblPr/>
              <a:tblGrid>
                <a:gridCol w="4854310"/>
                <a:gridCol w="3789688"/>
              </a:tblGrid>
              <a:tr h="176798">
                <a:tc>
                  <a:txBody>
                    <a:bodyPr/>
                    <a:lstStyle/>
                    <a:p>
                      <a:pPr algn="ctr">
                        <a:lnSpc>
                          <a:spcPct val="100000"/>
                        </a:lnSpc>
                        <a:spcAft>
                          <a:spcPts val="0"/>
                        </a:spcAft>
                      </a:pPr>
                      <a:r>
                        <a:rPr lang="fr-FR" sz="2000" b="1" dirty="0">
                          <a:latin typeface="Georgia"/>
                          <a:ea typeface="Times New Roman"/>
                          <a:cs typeface="Arial"/>
                        </a:rPr>
                        <a:t>Politique monétaire expansive (détente)</a:t>
                      </a:r>
                      <a:endParaRPr lang="fr-FR" sz="3600" dirty="0">
                        <a:latin typeface="Times New Roman"/>
                        <a:ea typeface="Times New Roman"/>
                      </a:endParaRPr>
                    </a:p>
                  </a:txBody>
                  <a:tcPr marL="41253" marR="41253"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fr-FR" sz="2000" b="1">
                          <a:latin typeface="Georgia"/>
                          <a:ea typeface="Times New Roman"/>
                          <a:cs typeface="Arial"/>
                        </a:rPr>
                        <a:t>Politique monétaire restrictive (resserrement)</a:t>
                      </a:r>
                      <a:endParaRPr lang="fr-FR" sz="3600">
                        <a:latin typeface="Times New Roman"/>
                        <a:ea typeface="Times New Roman"/>
                      </a:endParaRPr>
                    </a:p>
                  </a:txBody>
                  <a:tcPr marL="41253" marR="41253"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3596">
                <a:tc>
                  <a:txBody>
                    <a:bodyPr/>
                    <a:lstStyle/>
                    <a:p>
                      <a:pPr algn="just">
                        <a:lnSpc>
                          <a:spcPct val="100000"/>
                        </a:lnSpc>
                        <a:spcAft>
                          <a:spcPts val="0"/>
                        </a:spcAft>
                      </a:pPr>
                      <a:r>
                        <a:rPr lang="fr-FR" sz="2000" b="1" u="sng" dirty="0">
                          <a:latin typeface="Georgia"/>
                          <a:ea typeface="Times New Roman"/>
                          <a:cs typeface="Arial"/>
                        </a:rPr>
                        <a:t>Objectif</a:t>
                      </a:r>
                      <a:r>
                        <a:rPr lang="fr-FR" sz="2000" b="1" dirty="0">
                          <a:latin typeface="Georgia"/>
                          <a:ea typeface="Times New Roman"/>
                          <a:cs typeface="Arial"/>
                        </a:rPr>
                        <a:t> </a:t>
                      </a:r>
                      <a:r>
                        <a:rPr lang="fr-FR" sz="2000" dirty="0">
                          <a:latin typeface="Georgia"/>
                          <a:ea typeface="Times New Roman"/>
                          <a:cs typeface="Arial"/>
                        </a:rPr>
                        <a:t>: Relance de l'activité économique, de la consommation et de l'emploi</a:t>
                      </a:r>
                      <a:endParaRPr lang="fr-FR" sz="3600" dirty="0">
                        <a:latin typeface="Times New Roman"/>
                        <a:ea typeface="Times New Roman"/>
                      </a:endParaRPr>
                    </a:p>
                  </a:txBody>
                  <a:tcPr marL="41253" marR="41253"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fr-FR" sz="2000" b="1" u="sng">
                          <a:latin typeface="Georgia"/>
                          <a:ea typeface="Times New Roman"/>
                          <a:cs typeface="Arial"/>
                        </a:rPr>
                        <a:t>Objectif</a:t>
                      </a:r>
                      <a:r>
                        <a:rPr lang="fr-FR" sz="2000">
                          <a:latin typeface="Georgia"/>
                          <a:ea typeface="Times New Roman"/>
                          <a:cs typeface="Arial"/>
                        </a:rPr>
                        <a:t> : Maîtrise de l'inflation et recherche de compétitivité </a:t>
                      </a:r>
                      <a:endParaRPr lang="fr-FR" sz="3600">
                        <a:latin typeface="Times New Roman"/>
                        <a:ea typeface="Times New Roman"/>
                      </a:endParaRPr>
                    </a:p>
                  </a:txBody>
                  <a:tcPr marL="41253" marR="41253"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3596">
                <a:tc>
                  <a:txBody>
                    <a:bodyPr/>
                    <a:lstStyle/>
                    <a:p>
                      <a:pPr algn="just">
                        <a:lnSpc>
                          <a:spcPct val="100000"/>
                        </a:lnSpc>
                        <a:spcAft>
                          <a:spcPts val="0"/>
                        </a:spcAft>
                      </a:pPr>
                      <a:r>
                        <a:rPr lang="fr-FR" sz="2000" b="1" u="sng" dirty="0">
                          <a:latin typeface="Georgia"/>
                          <a:ea typeface="Times New Roman"/>
                          <a:cs typeface="Arial"/>
                        </a:rPr>
                        <a:t>Moyen</a:t>
                      </a:r>
                      <a:r>
                        <a:rPr lang="fr-FR" sz="2000" b="1" dirty="0">
                          <a:latin typeface="Georgia"/>
                          <a:ea typeface="Times New Roman"/>
                          <a:cs typeface="Arial"/>
                        </a:rPr>
                        <a:t> :</a:t>
                      </a:r>
                      <a:endParaRPr lang="fr-FR" sz="3600" dirty="0">
                        <a:latin typeface="Times New Roman"/>
                        <a:ea typeface="Times New Roman"/>
                      </a:endParaRPr>
                    </a:p>
                    <a:p>
                      <a:pPr algn="just">
                        <a:lnSpc>
                          <a:spcPct val="100000"/>
                        </a:lnSpc>
                        <a:spcAft>
                          <a:spcPts val="0"/>
                        </a:spcAft>
                      </a:pPr>
                      <a:r>
                        <a:rPr lang="fr-FR" sz="2000" dirty="0">
                          <a:latin typeface="Georgia"/>
                          <a:ea typeface="Times New Roman"/>
                          <a:cs typeface="Arial"/>
                        </a:rPr>
                        <a:t>Baisse des taux d'intérêt</a:t>
                      </a:r>
                      <a:endParaRPr lang="fr-FR" sz="3600" dirty="0">
                        <a:latin typeface="Times New Roman"/>
                        <a:ea typeface="Times New Roman"/>
                      </a:endParaRPr>
                    </a:p>
                  </a:txBody>
                  <a:tcPr marL="41253" marR="41253"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fr-FR" sz="2000" b="1" u="sng">
                          <a:latin typeface="Georgia"/>
                          <a:ea typeface="Times New Roman"/>
                          <a:cs typeface="Arial"/>
                        </a:rPr>
                        <a:t>Moyen</a:t>
                      </a:r>
                      <a:r>
                        <a:rPr lang="fr-FR" sz="2000" b="1">
                          <a:latin typeface="Georgia"/>
                          <a:ea typeface="Times New Roman"/>
                          <a:cs typeface="Arial"/>
                        </a:rPr>
                        <a:t> :</a:t>
                      </a:r>
                      <a:endParaRPr lang="fr-FR" sz="3600">
                        <a:latin typeface="Times New Roman"/>
                        <a:ea typeface="Times New Roman"/>
                      </a:endParaRPr>
                    </a:p>
                    <a:p>
                      <a:pPr algn="just">
                        <a:lnSpc>
                          <a:spcPct val="100000"/>
                        </a:lnSpc>
                        <a:spcAft>
                          <a:spcPts val="0"/>
                        </a:spcAft>
                      </a:pPr>
                      <a:r>
                        <a:rPr lang="fr-FR" sz="2000">
                          <a:latin typeface="Georgia"/>
                          <a:ea typeface="Times New Roman"/>
                          <a:cs typeface="Arial"/>
                        </a:rPr>
                        <a:t>Hausse des taux d'intérêt </a:t>
                      </a:r>
                      <a:endParaRPr lang="fr-FR" sz="3600">
                        <a:latin typeface="Times New Roman"/>
                        <a:ea typeface="Times New Roman"/>
                      </a:endParaRPr>
                    </a:p>
                  </a:txBody>
                  <a:tcPr marL="41253" marR="41253"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060789">
                <a:tc>
                  <a:txBody>
                    <a:bodyPr/>
                    <a:lstStyle/>
                    <a:p>
                      <a:pPr algn="just">
                        <a:lnSpc>
                          <a:spcPct val="100000"/>
                        </a:lnSpc>
                        <a:spcAft>
                          <a:spcPts val="0"/>
                        </a:spcAft>
                      </a:pPr>
                      <a:r>
                        <a:rPr lang="fr-FR" sz="2000" b="1" u="sng" dirty="0">
                          <a:latin typeface="Georgia"/>
                          <a:ea typeface="Times New Roman"/>
                          <a:cs typeface="Arial"/>
                        </a:rPr>
                        <a:t>Effets</a:t>
                      </a:r>
                      <a:r>
                        <a:rPr lang="fr-FR" sz="2000" b="1" dirty="0">
                          <a:latin typeface="Georgia"/>
                          <a:ea typeface="Times New Roman"/>
                          <a:cs typeface="Arial"/>
                        </a:rPr>
                        <a:t> :  </a:t>
                      </a:r>
                      <a:r>
                        <a:rPr lang="fr-FR" sz="2000" dirty="0">
                          <a:latin typeface="Georgia"/>
                          <a:ea typeface="Times New Roman"/>
                          <a:cs typeface="Arial"/>
                        </a:rPr>
                        <a:t>Hausse de la consommation</a:t>
                      </a:r>
                      <a:endParaRPr lang="fr-FR" sz="3600" dirty="0">
                        <a:latin typeface="Times New Roman"/>
                        <a:ea typeface="Times New Roman"/>
                      </a:endParaRPr>
                    </a:p>
                    <a:p>
                      <a:pPr algn="just">
                        <a:lnSpc>
                          <a:spcPct val="100000"/>
                        </a:lnSpc>
                        <a:spcAft>
                          <a:spcPts val="0"/>
                        </a:spcAft>
                      </a:pPr>
                      <a:r>
                        <a:rPr lang="fr-FR" sz="2000" dirty="0">
                          <a:latin typeface="Georgia"/>
                          <a:ea typeface="Times New Roman"/>
                          <a:cs typeface="Arial"/>
                        </a:rPr>
                        <a:t> Hausse de l'investissement</a:t>
                      </a:r>
                      <a:endParaRPr lang="fr-FR" sz="3600" dirty="0">
                        <a:latin typeface="Times New Roman"/>
                        <a:ea typeface="Times New Roman"/>
                      </a:endParaRPr>
                    </a:p>
                    <a:p>
                      <a:pPr algn="just">
                        <a:lnSpc>
                          <a:spcPct val="100000"/>
                        </a:lnSpc>
                        <a:spcAft>
                          <a:spcPts val="0"/>
                        </a:spcAft>
                      </a:pPr>
                      <a:r>
                        <a:rPr lang="fr-FR" sz="2000" dirty="0">
                          <a:latin typeface="Georgia"/>
                          <a:ea typeface="Times New Roman"/>
                          <a:cs typeface="Arial"/>
                        </a:rPr>
                        <a:t> Baisse du chômage conjoncturel</a:t>
                      </a:r>
                      <a:endParaRPr lang="fr-FR" sz="3600" dirty="0">
                        <a:latin typeface="Times New Roman"/>
                        <a:ea typeface="Times New Roman"/>
                      </a:endParaRPr>
                    </a:p>
                    <a:p>
                      <a:pPr algn="just">
                        <a:lnSpc>
                          <a:spcPct val="100000"/>
                        </a:lnSpc>
                        <a:spcAft>
                          <a:spcPts val="0"/>
                        </a:spcAft>
                      </a:pPr>
                      <a:r>
                        <a:rPr lang="fr-FR" sz="2000" dirty="0">
                          <a:latin typeface="Georgia"/>
                          <a:ea typeface="Times New Roman"/>
                          <a:cs typeface="Arial"/>
                        </a:rPr>
                        <a:t>Risque d'inflation</a:t>
                      </a:r>
                      <a:endParaRPr lang="fr-FR" sz="3600" dirty="0">
                        <a:latin typeface="Times New Roman"/>
                        <a:ea typeface="Times New Roman"/>
                      </a:endParaRPr>
                    </a:p>
                    <a:p>
                      <a:pPr algn="just">
                        <a:lnSpc>
                          <a:spcPct val="100000"/>
                        </a:lnSpc>
                        <a:spcAft>
                          <a:spcPts val="0"/>
                        </a:spcAft>
                      </a:pPr>
                      <a:r>
                        <a:rPr lang="fr-FR" sz="2000" dirty="0">
                          <a:latin typeface="Georgia"/>
                          <a:ea typeface="Times New Roman"/>
                          <a:cs typeface="Arial"/>
                        </a:rPr>
                        <a:t>Baisse du taux de change</a:t>
                      </a:r>
                      <a:endParaRPr lang="fr-FR" sz="3600" dirty="0">
                        <a:latin typeface="Times New Roman"/>
                        <a:ea typeface="Times New Roman"/>
                      </a:endParaRPr>
                    </a:p>
                    <a:p>
                      <a:pPr algn="just">
                        <a:lnSpc>
                          <a:spcPct val="100000"/>
                        </a:lnSpc>
                        <a:spcAft>
                          <a:spcPts val="0"/>
                        </a:spcAft>
                      </a:pPr>
                      <a:r>
                        <a:rPr lang="fr-FR" sz="2000" dirty="0">
                          <a:latin typeface="Georgia"/>
                          <a:ea typeface="Times New Roman"/>
                          <a:cs typeface="Arial"/>
                        </a:rPr>
                        <a:t>Stimulation des exportations</a:t>
                      </a:r>
                      <a:endParaRPr lang="fr-FR" sz="3600" dirty="0">
                        <a:latin typeface="Times New Roman"/>
                        <a:ea typeface="Times New Roman"/>
                      </a:endParaRPr>
                    </a:p>
                  </a:txBody>
                  <a:tcPr marL="41253" marR="41253"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Aft>
                          <a:spcPts val="0"/>
                        </a:spcAft>
                      </a:pPr>
                      <a:r>
                        <a:rPr lang="fr-FR" sz="2000" b="1" u="sng" dirty="0">
                          <a:latin typeface="Georgia"/>
                          <a:ea typeface="Times New Roman"/>
                          <a:cs typeface="Arial"/>
                        </a:rPr>
                        <a:t>Effets</a:t>
                      </a:r>
                      <a:r>
                        <a:rPr lang="fr-FR" sz="2000" b="1" dirty="0">
                          <a:latin typeface="Georgia"/>
                          <a:ea typeface="Times New Roman"/>
                          <a:cs typeface="Arial"/>
                        </a:rPr>
                        <a:t> : </a:t>
                      </a:r>
                      <a:r>
                        <a:rPr lang="fr-FR" sz="2000" dirty="0">
                          <a:latin typeface="Georgia"/>
                          <a:ea typeface="Times New Roman"/>
                          <a:cs typeface="Arial"/>
                        </a:rPr>
                        <a:t>Baisse de la consommation</a:t>
                      </a:r>
                      <a:endParaRPr lang="fr-FR" sz="3600" dirty="0">
                        <a:latin typeface="Times New Roman"/>
                        <a:ea typeface="Times New Roman"/>
                      </a:endParaRPr>
                    </a:p>
                    <a:p>
                      <a:pPr algn="just">
                        <a:lnSpc>
                          <a:spcPct val="100000"/>
                        </a:lnSpc>
                        <a:spcAft>
                          <a:spcPts val="0"/>
                        </a:spcAft>
                      </a:pPr>
                      <a:r>
                        <a:rPr lang="fr-FR" sz="2000" dirty="0">
                          <a:latin typeface="Georgia"/>
                          <a:ea typeface="Times New Roman"/>
                          <a:cs typeface="Arial"/>
                        </a:rPr>
                        <a:t> Baisse de l'investissement</a:t>
                      </a:r>
                      <a:endParaRPr lang="fr-FR" sz="3600" dirty="0">
                        <a:latin typeface="Times New Roman"/>
                        <a:ea typeface="Times New Roman"/>
                      </a:endParaRPr>
                    </a:p>
                    <a:p>
                      <a:pPr algn="just">
                        <a:lnSpc>
                          <a:spcPct val="100000"/>
                        </a:lnSpc>
                        <a:spcAft>
                          <a:spcPts val="0"/>
                        </a:spcAft>
                      </a:pPr>
                      <a:r>
                        <a:rPr lang="fr-FR" sz="2000" dirty="0">
                          <a:latin typeface="Georgia"/>
                          <a:ea typeface="Times New Roman"/>
                          <a:cs typeface="Arial"/>
                        </a:rPr>
                        <a:t> Hausse du chômage conjoncturel</a:t>
                      </a:r>
                      <a:endParaRPr lang="fr-FR" sz="3600" dirty="0">
                        <a:latin typeface="Times New Roman"/>
                        <a:ea typeface="Times New Roman"/>
                      </a:endParaRPr>
                    </a:p>
                    <a:p>
                      <a:pPr algn="just">
                        <a:lnSpc>
                          <a:spcPct val="100000"/>
                        </a:lnSpc>
                        <a:spcAft>
                          <a:spcPts val="0"/>
                        </a:spcAft>
                      </a:pPr>
                      <a:r>
                        <a:rPr lang="fr-FR" sz="2000" dirty="0">
                          <a:latin typeface="Georgia"/>
                          <a:ea typeface="Times New Roman"/>
                          <a:cs typeface="Arial"/>
                        </a:rPr>
                        <a:t> Maîtrise de l'inflation</a:t>
                      </a:r>
                      <a:endParaRPr lang="fr-FR" sz="3600" dirty="0">
                        <a:latin typeface="Times New Roman"/>
                        <a:ea typeface="Times New Roman"/>
                      </a:endParaRPr>
                    </a:p>
                    <a:p>
                      <a:pPr algn="just">
                        <a:lnSpc>
                          <a:spcPct val="100000"/>
                        </a:lnSpc>
                        <a:spcAft>
                          <a:spcPts val="0"/>
                        </a:spcAft>
                      </a:pPr>
                      <a:r>
                        <a:rPr lang="fr-FR" sz="2000" dirty="0">
                          <a:latin typeface="Georgia"/>
                          <a:ea typeface="Times New Roman"/>
                          <a:cs typeface="Arial"/>
                        </a:rPr>
                        <a:t> Hausse du taux de change</a:t>
                      </a:r>
                      <a:endParaRPr lang="fr-FR" sz="3600" dirty="0">
                        <a:latin typeface="Times New Roman"/>
                        <a:ea typeface="Times New Roman"/>
                      </a:endParaRPr>
                    </a:p>
                    <a:p>
                      <a:pPr algn="just">
                        <a:lnSpc>
                          <a:spcPct val="100000"/>
                        </a:lnSpc>
                        <a:spcAft>
                          <a:spcPts val="0"/>
                        </a:spcAft>
                      </a:pPr>
                      <a:r>
                        <a:rPr lang="fr-FR" sz="2000" dirty="0">
                          <a:latin typeface="Georgia"/>
                          <a:ea typeface="Times New Roman"/>
                          <a:cs typeface="Arial"/>
                        </a:rPr>
                        <a:t> Baisse des exportations</a:t>
                      </a:r>
                      <a:endParaRPr lang="fr-FR" sz="3600" dirty="0">
                        <a:latin typeface="Times New Roman"/>
                        <a:ea typeface="Times New Roman"/>
                      </a:endParaRPr>
                    </a:p>
                  </a:txBody>
                  <a:tcPr marL="41253" marR="41253"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1143000"/>
          </a:xfrm>
        </p:spPr>
        <p:txBody>
          <a:bodyPr/>
          <a:lstStyle/>
          <a:p>
            <a:r>
              <a:rPr lang="fr-FR" dirty="0" smtClean="0"/>
              <a:t>application</a:t>
            </a:r>
            <a:endParaRPr lang="fr-FR" dirty="0"/>
          </a:p>
        </p:txBody>
      </p:sp>
      <p:sp>
        <p:nvSpPr>
          <p:cNvPr id="3" name="Espace réservé du contenu 2"/>
          <p:cNvSpPr>
            <a:spLocks noGrp="1"/>
          </p:cNvSpPr>
          <p:nvPr>
            <p:ph idx="1"/>
          </p:nvPr>
        </p:nvSpPr>
        <p:spPr>
          <a:xfrm>
            <a:off x="428596" y="1071546"/>
            <a:ext cx="8229600" cy="5197493"/>
          </a:xfrm>
        </p:spPr>
        <p:txBody>
          <a:bodyPr>
            <a:normAutofit fontScale="85000" lnSpcReduction="10000"/>
          </a:bodyPr>
          <a:lstStyle/>
          <a:p>
            <a:pPr>
              <a:buNone/>
            </a:pPr>
            <a:r>
              <a:rPr lang="fr-FR" dirty="0" smtClean="0"/>
              <a:t>La création de monnaie, aujourd’hui, n’est pas limitée comme autrefois par la nécessité de posséder une base matérielle (l’or par exemple). Dans les systèmes monétaires contemporains, les banques commerciales sont le moteur de la création monétaire. Elles contribuent au financement des besoins des agents non financiers (entreprises, ménages),essentiellement à l’octroi de crédit…</a:t>
            </a:r>
          </a:p>
          <a:p>
            <a:pPr>
              <a:buNone/>
            </a:pPr>
            <a:r>
              <a:rPr lang="fr-FR" dirty="0" smtClean="0"/>
              <a:t>La création de monnaie n’est pas non plus arbitraire, car les autorités monétaires s’efforcent de créer la quantité de liquidités nécessaire au bon fonctionnement de l’économie (politique monétaire).</a:t>
            </a:r>
          </a:p>
          <a:p>
            <a:pPr>
              <a:buNone/>
            </a:pPr>
            <a:endParaRPr lang="fr-FR"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Travail à faire:</a:t>
            </a:r>
            <a:endParaRPr lang="fr-FR" dirty="0"/>
          </a:p>
        </p:txBody>
      </p:sp>
      <p:sp>
        <p:nvSpPr>
          <p:cNvPr id="3" name="Espace réservé du contenu 2"/>
          <p:cNvSpPr>
            <a:spLocks noGrp="1"/>
          </p:cNvSpPr>
          <p:nvPr>
            <p:ph idx="1"/>
          </p:nvPr>
        </p:nvSpPr>
        <p:spPr/>
        <p:txBody>
          <a:bodyPr>
            <a:normAutofit fontScale="92500"/>
          </a:bodyPr>
          <a:lstStyle/>
          <a:p>
            <a:pPr marL="514350" indent="-514350">
              <a:buFont typeface="+mj-lt"/>
              <a:buAutoNum type="arabicPeriod"/>
            </a:pPr>
            <a:r>
              <a:rPr lang="fr-FR" dirty="0" smtClean="0"/>
              <a:t>Expliquer comment les banques commerciales sont les moteurs de la création monétaire?</a:t>
            </a:r>
          </a:p>
          <a:p>
            <a:pPr marL="514350" indent="-514350">
              <a:buFont typeface="+mj-lt"/>
              <a:buAutoNum type="arabicPeriod"/>
            </a:pPr>
            <a:r>
              <a:rPr lang="fr-FR" dirty="0" smtClean="0"/>
              <a:t>Citer et expliquer les autres causes de la création monétaire</a:t>
            </a:r>
          </a:p>
          <a:p>
            <a:pPr marL="514350" indent="-514350">
              <a:buFont typeface="+mj-lt"/>
              <a:buAutoNum type="arabicPeriod"/>
            </a:pPr>
            <a:r>
              <a:rPr lang="fr-FR" dirty="0" smtClean="0"/>
              <a:t>Expliquer en vous aidant du document pourquoi la création monétaire n’est ni limitée ni arbitraire?</a:t>
            </a:r>
          </a:p>
          <a:p>
            <a:pPr marL="514350" indent="-514350">
              <a:buFont typeface="+mj-lt"/>
              <a:buAutoNum type="arabicPeriod"/>
            </a:pPr>
            <a:r>
              <a:rPr lang="fr-FR" dirty="0" smtClean="0"/>
              <a:t>Quelles sont les conséquences d’une création excessive de la monnaie sur l’économie.</a:t>
            </a:r>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428868"/>
            <a:ext cx="2500330" cy="12144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t>Importateur français</a:t>
            </a:r>
            <a:endParaRPr lang="fr-FR" sz="3200" b="1" dirty="0"/>
          </a:p>
        </p:txBody>
      </p:sp>
      <p:sp>
        <p:nvSpPr>
          <p:cNvPr id="5" name="Flèche gauche 4"/>
          <p:cNvSpPr/>
          <p:nvPr/>
        </p:nvSpPr>
        <p:spPr>
          <a:xfrm>
            <a:off x="2571736" y="2571744"/>
            <a:ext cx="1143008" cy="35719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droite 6"/>
          <p:cNvSpPr/>
          <p:nvPr/>
        </p:nvSpPr>
        <p:spPr>
          <a:xfrm>
            <a:off x="2643174" y="3214686"/>
            <a:ext cx="1071570"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p:cNvSpPr txBox="1"/>
          <p:nvPr/>
        </p:nvSpPr>
        <p:spPr>
          <a:xfrm>
            <a:off x="2500298" y="1857364"/>
            <a:ext cx="1797287" cy="584775"/>
          </a:xfrm>
          <a:prstGeom prst="rect">
            <a:avLst/>
          </a:prstGeom>
          <a:noFill/>
        </p:spPr>
        <p:txBody>
          <a:bodyPr wrap="none" rtlCol="0">
            <a:spAutoFit/>
          </a:bodyPr>
          <a:lstStyle/>
          <a:p>
            <a:r>
              <a:rPr lang="fr-FR" sz="3200" b="1" dirty="0" smtClean="0"/>
              <a:t>Chemises</a:t>
            </a:r>
            <a:endParaRPr lang="fr-FR" sz="3200" b="1" dirty="0"/>
          </a:p>
        </p:txBody>
      </p:sp>
      <p:sp>
        <p:nvSpPr>
          <p:cNvPr id="10" name="ZoneTexte 9"/>
          <p:cNvSpPr txBox="1"/>
          <p:nvPr/>
        </p:nvSpPr>
        <p:spPr>
          <a:xfrm>
            <a:off x="2714612" y="3571876"/>
            <a:ext cx="966740" cy="584775"/>
          </a:xfrm>
          <a:prstGeom prst="rect">
            <a:avLst/>
          </a:prstGeom>
          <a:noFill/>
        </p:spPr>
        <p:txBody>
          <a:bodyPr wrap="none" rtlCol="0">
            <a:spAutoFit/>
          </a:bodyPr>
          <a:lstStyle/>
          <a:p>
            <a:r>
              <a:rPr lang="fr-FR" sz="3200" b="1" dirty="0" smtClean="0"/>
              <a:t>Euro</a:t>
            </a:r>
            <a:endParaRPr lang="fr-FR" sz="3200" b="1" dirty="0"/>
          </a:p>
        </p:txBody>
      </p:sp>
      <p:sp>
        <p:nvSpPr>
          <p:cNvPr id="11" name="Rectangle 10"/>
          <p:cNvSpPr/>
          <p:nvPr/>
        </p:nvSpPr>
        <p:spPr>
          <a:xfrm>
            <a:off x="3786182" y="2500306"/>
            <a:ext cx="2071702" cy="12144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t>Exportateur marocain</a:t>
            </a:r>
            <a:endParaRPr lang="fr-FR" sz="2800" b="1" dirty="0"/>
          </a:p>
        </p:txBody>
      </p:sp>
      <p:sp>
        <p:nvSpPr>
          <p:cNvPr id="12" name="Rectangle à coins arrondis 11"/>
          <p:cNvSpPr/>
          <p:nvPr/>
        </p:nvSpPr>
        <p:spPr>
          <a:xfrm>
            <a:off x="6786578" y="2428868"/>
            <a:ext cx="1428760" cy="135732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t>BMCE</a:t>
            </a:r>
            <a:endParaRPr lang="fr-FR" sz="2800" b="1" dirty="0"/>
          </a:p>
        </p:txBody>
      </p:sp>
      <p:sp>
        <p:nvSpPr>
          <p:cNvPr id="13" name="Flèche droite 12"/>
          <p:cNvSpPr/>
          <p:nvPr/>
        </p:nvSpPr>
        <p:spPr>
          <a:xfrm>
            <a:off x="5929322" y="3357562"/>
            <a:ext cx="857256"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5929322" y="3714752"/>
            <a:ext cx="1000132" cy="523220"/>
          </a:xfrm>
          <a:prstGeom prst="rect">
            <a:avLst/>
          </a:prstGeom>
        </p:spPr>
        <p:txBody>
          <a:bodyPr wrap="square">
            <a:spAutoFit/>
          </a:bodyPr>
          <a:lstStyle/>
          <a:p>
            <a:r>
              <a:rPr lang="fr-FR" sz="2800" b="1" dirty="0" smtClean="0"/>
              <a:t>Euro</a:t>
            </a:r>
            <a:endParaRPr lang="fr-FR" sz="2800" b="1" dirty="0"/>
          </a:p>
        </p:txBody>
      </p:sp>
      <p:sp>
        <p:nvSpPr>
          <p:cNvPr id="15" name="Rectangle à coins arrondis 14"/>
          <p:cNvSpPr/>
          <p:nvPr/>
        </p:nvSpPr>
        <p:spPr>
          <a:xfrm>
            <a:off x="6215074" y="4357694"/>
            <a:ext cx="1857388" cy="11430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t>Bank al Maghreb</a:t>
            </a:r>
            <a:endParaRPr lang="fr-FR" sz="2400" b="1" dirty="0"/>
          </a:p>
        </p:txBody>
      </p:sp>
      <p:sp>
        <p:nvSpPr>
          <p:cNvPr id="16" name="Flèche courbée vers la gauche 15"/>
          <p:cNvSpPr/>
          <p:nvPr/>
        </p:nvSpPr>
        <p:spPr>
          <a:xfrm>
            <a:off x="8072462" y="3143248"/>
            <a:ext cx="785818" cy="1714512"/>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7" name="ZoneTexte 16"/>
          <p:cNvSpPr txBox="1"/>
          <p:nvPr/>
        </p:nvSpPr>
        <p:spPr>
          <a:xfrm>
            <a:off x="7858148" y="3714752"/>
            <a:ext cx="966740" cy="584775"/>
          </a:xfrm>
          <a:prstGeom prst="rect">
            <a:avLst/>
          </a:prstGeom>
          <a:noFill/>
        </p:spPr>
        <p:txBody>
          <a:bodyPr wrap="none" rtlCol="0">
            <a:spAutoFit/>
          </a:bodyPr>
          <a:lstStyle/>
          <a:p>
            <a:r>
              <a:rPr lang="fr-FR" sz="3200" b="1" dirty="0" smtClean="0"/>
              <a:t>Euro</a:t>
            </a:r>
            <a:endParaRPr lang="fr-FR" sz="3200" b="1" dirty="0"/>
          </a:p>
        </p:txBody>
      </p:sp>
      <p:sp>
        <p:nvSpPr>
          <p:cNvPr id="21" name="Flèche courbée vers la gauche 20"/>
          <p:cNvSpPr/>
          <p:nvPr/>
        </p:nvSpPr>
        <p:spPr>
          <a:xfrm>
            <a:off x="8143900" y="5214950"/>
            <a:ext cx="500066" cy="1357322"/>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2" name="Organigramme : Disque magnétique 21"/>
          <p:cNvSpPr/>
          <p:nvPr/>
        </p:nvSpPr>
        <p:spPr>
          <a:xfrm>
            <a:off x="6000760" y="5857892"/>
            <a:ext cx="2071702" cy="1000108"/>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t>Stock de devises</a:t>
            </a:r>
            <a:endParaRPr lang="fr-FR" sz="2800" b="1" dirty="0"/>
          </a:p>
        </p:txBody>
      </p:sp>
      <p:sp>
        <p:nvSpPr>
          <p:cNvPr id="23" name="Ellipse 22"/>
          <p:cNvSpPr/>
          <p:nvPr/>
        </p:nvSpPr>
        <p:spPr>
          <a:xfrm>
            <a:off x="2571736" y="4643446"/>
            <a:ext cx="2571768" cy="12858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t>Planche à</a:t>
            </a:r>
          </a:p>
          <a:p>
            <a:pPr algn="ctr"/>
            <a:r>
              <a:rPr lang="fr-FR" sz="3200" b="1" dirty="0" smtClean="0"/>
              <a:t> billets</a:t>
            </a:r>
            <a:endParaRPr lang="fr-FR" sz="3200" b="1" dirty="0"/>
          </a:p>
        </p:txBody>
      </p:sp>
      <p:sp>
        <p:nvSpPr>
          <p:cNvPr id="24" name="Étoile à 5 branches 23"/>
          <p:cNvSpPr/>
          <p:nvPr/>
        </p:nvSpPr>
        <p:spPr>
          <a:xfrm>
            <a:off x="1857356" y="2928934"/>
            <a:ext cx="4000528" cy="3214686"/>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solidFill>
                  <a:srgbClr val="FF0000"/>
                </a:solidFill>
              </a:rPr>
              <a:t>Création de DH</a:t>
            </a:r>
            <a:endParaRPr lang="fr-FR" sz="2400" b="1" dirty="0">
              <a:solidFill>
                <a:srgbClr val="FF0000"/>
              </a:solidFill>
            </a:endParaRPr>
          </a:p>
        </p:txBody>
      </p:sp>
      <p:sp>
        <p:nvSpPr>
          <p:cNvPr id="25" name="Flèche droite 24"/>
          <p:cNvSpPr/>
          <p:nvPr/>
        </p:nvSpPr>
        <p:spPr>
          <a:xfrm>
            <a:off x="5214942" y="5000636"/>
            <a:ext cx="928694" cy="35719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FF0000"/>
              </a:solidFill>
            </a:endParaRPr>
          </a:p>
        </p:txBody>
      </p:sp>
      <p:sp>
        <p:nvSpPr>
          <p:cNvPr id="26" name="ZoneTexte 25"/>
          <p:cNvSpPr txBox="1"/>
          <p:nvPr/>
        </p:nvSpPr>
        <p:spPr>
          <a:xfrm>
            <a:off x="5143504" y="4429132"/>
            <a:ext cx="832279" cy="707886"/>
          </a:xfrm>
          <a:prstGeom prst="rect">
            <a:avLst/>
          </a:prstGeom>
          <a:noFill/>
        </p:spPr>
        <p:txBody>
          <a:bodyPr wrap="none" rtlCol="0">
            <a:spAutoFit/>
          </a:bodyPr>
          <a:lstStyle/>
          <a:p>
            <a:r>
              <a:rPr lang="fr-FR" sz="4000" b="1" dirty="0" smtClean="0">
                <a:solidFill>
                  <a:srgbClr val="FF0000"/>
                </a:solidFill>
              </a:rPr>
              <a:t>DH</a:t>
            </a:r>
            <a:endParaRPr lang="fr-FR" sz="4000" b="1" dirty="0">
              <a:solidFill>
                <a:srgbClr val="FF0000"/>
              </a:solidFill>
            </a:endParaRPr>
          </a:p>
        </p:txBody>
      </p:sp>
      <p:sp>
        <p:nvSpPr>
          <p:cNvPr id="27" name="Flèche courbée vers la droite 26"/>
          <p:cNvSpPr/>
          <p:nvPr/>
        </p:nvSpPr>
        <p:spPr>
          <a:xfrm rot="10800000">
            <a:off x="8001024" y="2500306"/>
            <a:ext cx="1142976" cy="2643206"/>
          </a:xfrm>
          <a:prstGeom prst="curv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8" name="ZoneTexte 27"/>
          <p:cNvSpPr txBox="1"/>
          <p:nvPr/>
        </p:nvSpPr>
        <p:spPr>
          <a:xfrm>
            <a:off x="8358214" y="2071678"/>
            <a:ext cx="768159" cy="646331"/>
          </a:xfrm>
          <a:prstGeom prst="rect">
            <a:avLst/>
          </a:prstGeom>
          <a:noFill/>
        </p:spPr>
        <p:txBody>
          <a:bodyPr wrap="none" rtlCol="0">
            <a:spAutoFit/>
          </a:bodyPr>
          <a:lstStyle/>
          <a:p>
            <a:r>
              <a:rPr lang="fr-FR" sz="3600" b="1" dirty="0" smtClean="0">
                <a:solidFill>
                  <a:srgbClr val="FF0000"/>
                </a:solidFill>
              </a:rPr>
              <a:t>DH</a:t>
            </a:r>
            <a:endParaRPr lang="fr-FR" sz="3600" b="1" dirty="0">
              <a:solidFill>
                <a:srgbClr val="FF0000"/>
              </a:solidFill>
            </a:endParaRPr>
          </a:p>
        </p:txBody>
      </p:sp>
      <p:sp>
        <p:nvSpPr>
          <p:cNvPr id="29" name="Flèche gauche 28"/>
          <p:cNvSpPr/>
          <p:nvPr/>
        </p:nvSpPr>
        <p:spPr>
          <a:xfrm>
            <a:off x="5857884" y="2571744"/>
            <a:ext cx="857256" cy="428628"/>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p:cNvSpPr txBox="1"/>
          <p:nvPr/>
        </p:nvSpPr>
        <p:spPr>
          <a:xfrm>
            <a:off x="5929322" y="2000240"/>
            <a:ext cx="768159" cy="646331"/>
          </a:xfrm>
          <a:prstGeom prst="rect">
            <a:avLst/>
          </a:prstGeom>
          <a:noFill/>
        </p:spPr>
        <p:txBody>
          <a:bodyPr wrap="none" rtlCol="0">
            <a:spAutoFit/>
          </a:bodyPr>
          <a:lstStyle/>
          <a:p>
            <a:r>
              <a:rPr lang="fr-FR" sz="3600" b="1" dirty="0" smtClean="0">
                <a:solidFill>
                  <a:srgbClr val="FF0000"/>
                </a:solidFill>
              </a:rPr>
              <a:t>DH</a:t>
            </a:r>
            <a:endParaRPr lang="fr-FR" sz="3600" b="1" dirty="0">
              <a:solidFill>
                <a:srgbClr val="FF0000"/>
              </a:solidFill>
            </a:endParaRPr>
          </a:p>
        </p:txBody>
      </p:sp>
      <p:sp>
        <p:nvSpPr>
          <p:cNvPr id="32" name="ZoneTexte 31"/>
          <p:cNvSpPr txBox="1"/>
          <p:nvPr/>
        </p:nvSpPr>
        <p:spPr>
          <a:xfrm>
            <a:off x="8072462" y="5643578"/>
            <a:ext cx="785786" cy="461665"/>
          </a:xfrm>
          <a:prstGeom prst="rect">
            <a:avLst/>
          </a:prstGeom>
          <a:noFill/>
        </p:spPr>
        <p:txBody>
          <a:bodyPr wrap="square" rtlCol="0">
            <a:spAutoFit/>
          </a:bodyPr>
          <a:lstStyle/>
          <a:p>
            <a:r>
              <a:rPr lang="fr-FR" sz="2400" b="1" dirty="0" smtClean="0"/>
              <a:t>Euro</a:t>
            </a:r>
            <a:endParaRPr lang="fr-FR"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strips(down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strips(downLeft)">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strips(downLeft)">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strips(downLeft)">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strips(downLeft)">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strips(downLeft)">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strips(downLeft)">
                                      <p:cBhvr>
                                        <p:cTn id="37" dur="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12" fill="hold" grpId="0"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strips(downLeft)">
                                      <p:cBhvr>
                                        <p:cTn id="42" dur="500"/>
                                        <p:tgtEl>
                                          <p:spTgt spid="23"/>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12"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strips(downLeft)">
                                      <p:cBhvr>
                                        <p:cTn id="47" dur="500"/>
                                        <p:tgtEl>
                                          <p:spTgt spid="25"/>
                                        </p:tgtEl>
                                      </p:cBhvr>
                                    </p:animEffect>
                                  </p:childTnLst>
                                </p:cTn>
                              </p:par>
                            </p:childTnLst>
                          </p:cTn>
                        </p:par>
                      </p:childTnLst>
                    </p:cTn>
                  </p:par>
                  <p:par>
                    <p:cTn id="48" fill="hold">
                      <p:stCondLst>
                        <p:cond delay="indefinite"/>
                      </p:stCondLst>
                      <p:childTnLst>
                        <p:par>
                          <p:cTn id="49" fill="hold">
                            <p:stCondLst>
                              <p:cond delay="0"/>
                            </p:stCondLst>
                            <p:childTnLst>
                              <p:par>
                                <p:cTn id="50" presetID="18" presetClass="entr" presetSubtype="12" fill="hold" grpId="0" nodeType="clickEffect">
                                  <p:stCondLst>
                                    <p:cond delay="0"/>
                                  </p:stCondLst>
                                  <p:childTnLst>
                                    <p:set>
                                      <p:cBhvr>
                                        <p:cTn id="51" dur="1" fill="hold">
                                          <p:stCondLst>
                                            <p:cond delay="0"/>
                                          </p:stCondLst>
                                        </p:cTn>
                                        <p:tgtEl>
                                          <p:spTgt spid="27"/>
                                        </p:tgtEl>
                                        <p:attrNameLst>
                                          <p:attrName>style.visibility</p:attrName>
                                        </p:attrNameLst>
                                      </p:cBhvr>
                                      <p:to>
                                        <p:strVal val="visible"/>
                                      </p:to>
                                    </p:set>
                                    <p:animEffect transition="in" filter="strips(downLeft)">
                                      <p:cBhvr>
                                        <p:cTn id="52" dur="500"/>
                                        <p:tgtEl>
                                          <p:spTgt spid="27"/>
                                        </p:tgtEl>
                                      </p:cBhvr>
                                    </p:animEffect>
                                  </p:childTnLst>
                                </p:cTn>
                              </p:par>
                            </p:childTnLst>
                          </p:cTn>
                        </p:par>
                      </p:childTnLst>
                    </p:cTn>
                  </p:par>
                  <p:par>
                    <p:cTn id="53" fill="hold">
                      <p:stCondLst>
                        <p:cond delay="indefinite"/>
                      </p:stCondLst>
                      <p:childTnLst>
                        <p:par>
                          <p:cTn id="54" fill="hold">
                            <p:stCondLst>
                              <p:cond delay="0"/>
                            </p:stCondLst>
                            <p:childTnLst>
                              <p:par>
                                <p:cTn id="55" presetID="18" presetClass="entr" presetSubtype="12" fill="hold" grpId="0" nodeType="clickEffect">
                                  <p:stCondLst>
                                    <p:cond delay="0"/>
                                  </p:stCondLst>
                                  <p:childTnLst>
                                    <p:set>
                                      <p:cBhvr>
                                        <p:cTn id="56" dur="1" fill="hold">
                                          <p:stCondLst>
                                            <p:cond delay="0"/>
                                          </p:stCondLst>
                                        </p:cTn>
                                        <p:tgtEl>
                                          <p:spTgt spid="29"/>
                                        </p:tgtEl>
                                        <p:attrNameLst>
                                          <p:attrName>style.visibility</p:attrName>
                                        </p:attrNameLst>
                                      </p:cBhvr>
                                      <p:to>
                                        <p:strVal val="visible"/>
                                      </p:to>
                                    </p:set>
                                    <p:animEffect transition="in" filter="strips(downLeft)">
                                      <p:cBhvr>
                                        <p:cTn id="57" dur="500"/>
                                        <p:tgtEl>
                                          <p:spTgt spid="29"/>
                                        </p:tgtEl>
                                      </p:cBhvr>
                                    </p:animEffect>
                                  </p:childTnLst>
                                </p:cTn>
                              </p:par>
                            </p:childTnLst>
                          </p:cTn>
                        </p:par>
                      </p:childTnLst>
                    </p:cTn>
                  </p:par>
                  <p:par>
                    <p:cTn id="58" fill="hold">
                      <p:stCondLst>
                        <p:cond delay="indefinite"/>
                      </p:stCondLst>
                      <p:childTnLst>
                        <p:par>
                          <p:cTn id="59" fill="hold">
                            <p:stCondLst>
                              <p:cond delay="0"/>
                            </p:stCondLst>
                            <p:childTnLst>
                              <p:par>
                                <p:cTn id="60" presetID="18" presetClass="entr" presetSubtype="12" fill="hold" grpId="0" nodeType="click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strips(downLeft)">
                                      <p:cBhvr>
                                        <p:cTn id="6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5" grpId="0" animBg="1"/>
      <p:bldP spid="16" grpId="0" animBg="1"/>
      <p:bldP spid="21" grpId="0" animBg="1"/>
      <p:bldP spid="22" grpId="0" animBg="1"/>
      <p:bldP spid="23" grpId="0" animBg="1"/>
      <p:bldP spid="24" grpId="0" animBg="1"/>
      <p:bldP spid="25" grpId="0" animBg="1"/>
      <p:bldP spid="27" grpId="0" animBg="1"/>
      <p:bldP spid="2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6000" b="1" dirty="0" smtClean="0">
                <a:solidFill>
                  <a:schemeClr val="accent2">
                    <a:lumMod val="60000"/>
                    <a:lumOff val="40000"/>
                  </a:schemeClr>
                </a:solidFill>
              </a:rPr>
              <a:t>Conclusion</a:t>
            </a:r>
            <a:endParaRPr lang="fr-FR" sz="6000" b="1" dirty="0">
              <a:solidFill>
                <a:schemeClr val="accent2">
                  <a:lumMod val="60000"/>
                  <a:lumOff val="40000"/>
                </a:schemeClr>
              </a:solidFill>
            </a:endParaRPr>
          </a:p>
        </p:txBody>
      </p:sp>
      <p:sp>
        <p:nvSpPr>
          <p:cNvPr id="3" name="Espace réservé du contenu 2"/>
          <p:cNvSpPr>
            <a:spLocks noGrp="1"/>
          </p:cNvSpPr>
          <p:nvPr>
            <p:ph idx="1"/>
          </p:nvPr>
        </p:nvSpPr>
        <p:spPr>
          <a:xfrm>
            <a:off x="428596" y="1285860"/>
            <a:ext cx="8229600" cy="3829064"/>
          </a:xfrm>
        </p:spPr>
        <p:txBody>
          <a:bodyPr/>
          <a:lstStyle/>
          <a:p>
            <a:pPr>
              <a:buNone/>
            </a:pPr>
            <a:r>
              <a:rPr lang="fr-FR" dirty="0" smtClean="0"/>
              <a:t>Les opérations occasionnant des entrées de devises:</a:t>
            </a:r>
          </a:p>
          <a:p>
            <a:r>
              <a:rPr lang="fr-FR" dirty="0" smtClean="0"/>
              <a:t>Les exportations</a:t>
            </a:r>
          </a:p>
          <a:p>
            <a:r>
              <a:rPr lang="fr-FR" dirty="0" smtClean="0"/>
              <a:t>Les transferts dont ceux des MRE</a:t>
            </a:r>
          </a:p>
          <a:p>
            <a:r>
              <a:rPr lang="fr-FR" dirty="0" smtClean="0"/>
              <a:t>Les recettes touristiques</a:t>
            </a:r>
          </a:p>
          <a:p>
            <a:r>
              <a:rPr lang="fr-FR" dirty="0" smtClean="0"/>
              <a:t>Les investissements étrangers…</a:t>
            </a:r>
          </a:p>
          <a:p>
            <a:pPr>
              <a:buNone/>
            </a:pPr>
            <a:endParaRPr lang="fr-FR" dirty="0" smtClean="0"/>
          </a:p>
        </p:txBody>
      </p:sp>
      <p:sp>
        <p:nvSpPr>
          <p:cNvPr id="5" name="ZoneTexte 4"/>
          <p:cNvSpPr txBox="1"/>
          <p:nvPr/>
        </p:nvSpPr>
        <p:spPr>
          <a:xfrm>
            <a:off x="642910" y="4643446"/>
            <a:ext cx="7982442" cy="1938992"/>
          </a:xfrm>
          <a:prstGeom prst="rect">
            <a:avLst/>
          </a:prstGeom>
          <a:noFill/>
        </p:spPr>
        <p:txBody>
          <a:bodyPr wrap="none" rtlCol="0">
            <a:spAutoFit/>
          </a:bodyPr>
          <a:lstStyle/>
          <a:p>
            <a:pPr algn="ctr"/>
            <a:r>
              <a:rPr lang="fr-FR" sz="4000" b="1" dirty="0" smtClean="0">
                <a:solidFill>
                  <a:srgbClr val="FF0000"/>
                </a:solidFill>
              </a:rPr>
              <a:t>Donc, les entrées de devises </a:t>
            </a:r>
          </a:p>
          <a:p>
            <a:pPr algn="ctr"/>
            <a:r>
              <a:rPr lang="fr-FR" sz="4000" b="1" dirty="0" smtClean="0">
                <a:solidFill>
                  <a:srgbClr val="FF0000"/>
                </a:solidFill>
              </a:rPr>
              <a:t>entraînent une création de monnaie </a:t>
            </a:r>
          </a:p>
          <a:p>
            <a:pPr algn="ctr"/>
            <a:r>
              <a:rPr lang="fr-FR" sz="4000" b="1" dirty="0" smtClean="0">
                <a:solidFill>
                  <a:srgbClr val="FF0000"/>
                </a:solidFill>
              </a:rPr>
              <a:t>nationale</a:t>
            </a:r>
            <a:endParaRPr lang="fr-FR" sz="4000" b="1" dirty="0">
              <a:solidFill>
                <a:srgbClr val="FF00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Exemple n°2: sortie de devises</a:t>
            </a:r>
            <a:endParaRPr lang="fr-FR" dirty="0"/>
          </a:p>
        </p:txBody>
      </p:sp>
      <p:sp>
        <p:nvSpPr>
          <p:cNvPr id="3" name="Espace réservé du contenu 2"/>
          <p:cNvSpPr>
            <a:spLocks noGrp="1"/>
          </p:cNvSpPr>
          <p:nvPr>
            <p:ph idx="1"/>
          </p:nvPr>
        </p:nvSpPr>
        <p:spPr>
          <a:xfrm>
            <a:off x="457200" y="1600201"/>
            <a:ext cx="8229600" cy="2114552"/>
          </a:xfrm>
        </p:spPr>
        <p:txBody>
          <a:bodyPr/>
          <a:lstStyle/>
          <a:p>
            <a:pPr>
              <a:buNone/>
            </a:pPr>
            <a:r>
              <a:rPr lang="fr-FR" sz="4400" dirty="0" smtClean="0"/>
              <a:t>Une entreprise marocaine importe des biens d’équipements de la France.</a:t>
            </a:r>
          </a:p>
          <a:p>
            <a:pPr>
              <a:buNone/>
            </a:pPr>
            <a:endParaRPr lang="fr-FR" dirty="0"/>
          </a:p>
        </p:txBody>
      </p:sp>
      <p:sp>
        <p:nvSpPr>
          <p:cNvPr id="4" name="Organigramme : Processus 3"/>
          <p:cNvSpPr/>
          <p:nvPr/>
        </p:nvSpPr>
        <p:spPr>
          <a:xfrm>
            <a:off x="0" y="4071942"/>
            <a:ext cx="2357454" cy="1214446"/>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t>Exportateur français</a:t>
            </a:r>
            <a:endParaRPr lang="fr-FR" sz="3200" b="1" dirty="0"/>
          </a:p>
        </p:txBody>
      </p:sp>
      <p:sp>
        <p:nvSpPr>
          <p:cNvPr id="5" name="Flèche droite 4"/>
          <p:cNvSpPr/>
          <p:nvPr/>
        </p:nvSpPr>
        <p:spPr>
          <a:xfrm>
            <a:off x="2428860" y="4357694"/>
            <a:ext cx="1214446" cy="5000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 name="ZoneTexte 5"/>
          <p:cNvSpPr txBox="1"/>
          <p:nvPr/>
        </p:nvSpPr>
        <p:spPr>
          <a:xfrm>
            <a:off x="2285984" y="3500438"/>
            <a:ext cx="1944972" cy="584775"/>
          </a:xfrm>
          <a:prstGeom prst="rect">
            <a:avLst/>
          </a:prstGeom>
          <a:noFill/>
        </p:spPr>
        <p:txBody>
          <a:bodyPr wrap="square" rtlCol="0">
            <a:spAutoFit/>
          </a:bodyPr>
          <a:lstStyle/>
          <a:p>
            <a:r>
              <a:rPr lang="fr-FR" sz="3200" b="1" dirty="0" smtClean="0"/>
              <a:t>machines</a:t>
            </a:r>
            <a:endParaRPr lang="fr-FR" sz="3200" b="1" dirty="0"/>
          </a:p>
        </p:txBody>
      </p:sp>
      <p:sp>
        <p:nvSpPr>
          <p:cNvPr id="7" name="Organigramme : Processus 6"/>
          <p:cNvSpPr/>
          <p:nvPr/>
        </p:nvSpPr>
        <p:spPr>
          <a:xfrm>
            <a:off x="3786182" y="3929066"/>
            <a:ext cx="2143140" cy="1357322"/>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t>Importateur marocain</a:t>
            </a:r>
            <a:endParaRPr lang="fr-FR" sz="2800" b="1" dirty="0"/>
          </a:p>
        </p:txBody>
      </p:sp>
      <p:sp>
        <p:nvSpPr>
          <p:cNvPr id="8" name="Flèche droite 7"/>
          <p:cNvSpPr/>
          <p:nvPr/>
        </p:nvSpPr>
        <p:spPr>
          <a:xfrm>
            <a:off x="6072198" y="435769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ZoneTexte 8"/>
          <p:cNvSpPr txBox="1"/>
          <p:nvPr/>
        </p:nvSpPr>
        <p:spPr>
          <a:xfrm>
            <a:off x="6072198" y="3929066"/>
            <a:ext cx="636713" cy="523220"/>
          </a:xfrm>
          <a:prstGeom prst="rect">
            <a:avLst/>
          </a:prstGeom>
          <a:noFill/>
        </p:spPr>
        <p:txBody>
          <a:bodyPr wrap="none" rtlCol="0">
            <a:spAutoFit/>
          </a:bodyPr>
          <a:lstStyle/>
          <a:p>
            <a:r>
              <a:rPr lang="fr-FR" sz="2800" b="1" dirty="0" smtClean="0"/>
              <a:t>DH</a:t>
            </a:r>
            <a:endParaRPr lang="fr-FR" sz="2800" b="1" dirty="0"/>
          </a:p>
        </p:txBody>
      </p:sp>
      <p:sp>
        <p:nvSpPr>
          <p:cNvPr id="10" name="Rectangle à coins arrondis 9"/>
          <p:cNvSpPr/>
          <p:nvPr/>
        </p:nvSpPr>
        <p:spPr>
          <a:xfrm>
            <a:off x="7072330" y="3929066"/>
            <a:ext cx="1214446" cy="14287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smtClean="0"/>
              <a:t>BMCE</a:t>
            </a:r>
            <a:endParaRPr lang="fr-FR" sz="2800" dirty="0"/>
          </a:p>
        </p:txBody>
      </p:sp>
      <p:sp>
        <p:nvSpPr>
          <p:cNvPr id="11" name="Flèche courbée vers la gauche 10"/>
          <p:cNvSpPr/>
          <p:nvPr/>
        </p:nvSpPr>
        <p:spPr>
          <a:xfrm>
            <a:off x="8358214" y="4500570"/>
            <a:ext cx="785786" cy="1928826"/>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2" name="Rectangle à coins arrondis 11"/>
          <p:cNvSpPr/>
          <p:nvPr/>
        </p:nvSpPr>
        <p:spPr>
          <a:xfrm>
            <a:off x="6643702" y="5786454"/>
            <a:ext cx="1643074" cy="10715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t>Bank al Maghreb</a:t>
            </a:r>
            <a:endParaRPr lang="fr-FR" sz="2400" b="1" dirty="0"/>
          </a:p>
        </p:txBody>
      </p:sp>
      <p:sp>
        <p:nvSpPr>
          <p:cNvPr id="13" name="Rectangle 12"/>
          <p:cNvSpPr/>
          <p:nvPr/>
        </p:nvSpPr>
        <p:spPr>
          <a:xfrm>
            <a:off x="8429652" y="4000504"/>
            <a:ext cx="636713" cy="523220"/>
          </a:xfrm>
          <a:prstGeom prst="rect">
            <a:avLst/>
          </a:prstGeom>
        </p:spPr>
        <p:txBody>
          <a:bodyPr wrap="none">
            <a:spAutoFit/>
          </a:bodyPr>
          <a:lstStyle/>
          <a:p>
            <a:r>
              <a:rPr lang="fr-FR" sz="2800" b="1" dirty="0" smtClean="0"/>
              <a:t>DH</a:t>
            </a:r>
            <a:endParaRPr lang="fr-FR" sz="2800" b="1" dirty="0"/>
          </a:p>
        </p:txBody>
      </p:sp>
      <p:sp>
        <p:nvSpPr>
          <p:cNvPr id="14" name="Organigramme : Disque magnétique 13"/>
          <p:cNvSpPr/>
          <p:nvPr/>
        </p:nvSpPr>
        <p:spPr>
          <a:xfrm>
            <a:off x="3929058" y="5857892"/>
            <a:ext cx="1857388" cy="1000108"/>
          </a:xfrm>
          <a:prstGeom prst="flowChartMagneticDisk">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t>Stock de devises</a:t>
            </a:r>
            <a:endParaRPr lang="fr-FR" sz="3200" b="1" dirty="0"/>
          </a:p>
        </p:txBody>
      </p:sp>
      <p:sp>
        <p:nvSpPr>
          <p:cNvPr id="15" name="Flèche droite 14"/>
          <p:cNvSpPr/>
          <p:nvPr/>
        </p:nvSpPr>
        <p:spPr>
          <a:xfrm>
            <a:off x="5857884" y="5929330"/>
            <a:ext cx="785818" cy="35719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p:cNvSpPr/>
          <p:nvPr/>
        </p:nvSpPr>
        <p:spPr>
          <a:xfrm>
            <a:off x="5929322" y="6211669"/>
            <a:ext cx="470000" cy="646331"/>
          </a:xfrm>
          <a:prstGeom prst="rect">
            <a:avLst/>
          </a:prstGeom>
        </p:spPr>
        <p:txBody>
          <a:bodyPr wrap="square">
            <a:spAutoFit/>
          </a:bodyPr>
          <a:lstStyle/>
          <a:p>
            <a:r>
              <a:rPr lang="fr-FR" sz="3600" dirty="0">
                <a:solidFill>
                  <a:prstClr val="black"/>
                </a:solidFill>
              </a:rPr>
              <a:t>€</a:t>
            </a:r>
            <a:endParaRPr lang="fr-FR" sz="1400" dirty="0"/>
          </a:p>
        </p:txBody>
      </p:sp>
      <p:sp>
        <p:nvSpPr>
          <p:cNvPr id="18" name="Flèche courbée vers la droite 17"/>
          <p:cNvSpPr/>
          <p:nvPr/>
        </p:nvSpPr>
        <p:spPr>
          <a:xfrm rot="10800000">
            <a:off x="8001024" y="4714884"/>
            <a:ext cx="857256" cy="1357322"/>
          </a:xfrm>
          <a:prstGeom prst="curv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9" name="Flèche gauche 18"/>
          <p:cNvSpPr/>
          <p:nvPr/>
        </p:nvSpPr>
        <p:spPr>
          <a:xfrm>
            <a:off x="6072198" y="4857760"/>
            <a:ext cx="857256" cy="428628"/>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p:cNvSpPr/>
          <p:nvPr/>
        </p:nvSpPr>
        <p:spPr>
          <a:xfrm>
            <a:off x="6357950" y="5214950"/>
            <a:ext cx="393056" cy="584775"/>
          </a:xfrm>
          <a:prstGeom prst="rect">
            <a:avLst/>
          </a:prstGeom>
        </p:spPr>
        <p:txBody>
          <a:bodyPr wrap="none">
            <a:spAutoFit/>
          </a:bodyPr>
          <a:lstStyle/>
          <a:p>
            <a:r>
              <a:rPr lang="fr-FR" sz="3200" b="1" dirty="0">
                <a:solidFill>
                  <a:prstClr val="black"/>
                </a:solidFill>
              </a:rPr>
              <a:t>€</a:t>
            </a:r>
            <a:endParaRPr lang="fr-FR" sz="1200" b="1" dirty="0"/>
          </a:p>
        </p:txBody>
      </p:sp>
      <p:sp>
        <p:nvSpPr>
          <p:cNvPr id="21" name="Rectangle 20"/>
          <p:cNvSpPr/>
          <p:nvPr/>
        </p:nvSpPr>
        <p:spPr>
          <a:xfrm>
            <a:off x="8286776" y="5214950"/>
            <a:ext cx="393056" cy="584775"/>
          </a:xfrm>
          <a:prstGeom prst="rect">
            <a:avLst/>
          </a:prstGeom>
        </p:spPr>
        <p:txBody>
          <a:bodyPr wrap="none">
            <a:spAutoFit/>
          </a:bodyPr>
          <a:lstStyle/>
          <a:p>
            <a:r>
              <a:rPr lang="fr-FR" sz="3200" b="1" dirty="0">
                <a:solidFill>
                  <a:prstClr val="black"/>
                </a:solidFill>
              </a:rPr>
              <a:t>€</a:t>
            </a:r>
            <a:endParaRPr lang="fr-FR" sz="1200" b="1" dirty="0"/>
          </a:p>
        </p:txBody>
      </p:sp>
      <p:sp>
        <p:nvSpPr>
          <p:cNvPr id="22" name="Étoile à 5 branches 21"/>
          <p:cNvSpPr/>
          <p:nvPr/>
        </p:nvSpPr>
        <p:spPr>
          <a:xfrm>
            <a:off x="1428728" y="4371964"/>
            <a:ext cx="5643570" cy="2486036"/>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b="1" dirty="0" smtClean="0">
                <a:solidFill>
                  <a:srgbClr val="FF0000"/>
                </a:solidFill>
              </a:rPr>
              <a:t>Destruction de DH</a:t>
            </a:r>
            <a:endParaRPr lang="fr-FR" sz="32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strips(downLef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strips(downLeft)">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strips(downLeft)">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strips(downLeft)">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strips(downLeft)">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strips(downLeft)">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12"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strips(downLeft)">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12"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strips(downLeft)">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18" presetClass="entr" presetSubtype="12"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strips(downLeft)">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18" presetClass="entr" presetSubtype="12" fill="hold" grpId="0"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strips(downLeft)">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18" presetClass="entr" presetSubtype="12" fill="hold" grpId="0" nodeType="click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strips(downLeft)">
                                      <p:cBhvr>
                                        <p:cTn id="62" dur="500"/>
                                        <p:tgtEl>
                                          <p:spTgt spid="21"/>
                                        </p:tgtEl>
                                      </p:cBhvr>
                                    </p:animEffect>
                                  </p:childTnLst>
                                </p:cTn>
                              </p:par>
                            </p:childTnLst>
                          </p:cTn>
                        </p:par>
                      </p:childTnLst>
                    </p:cTn>
                  </p:par>
                  <p:par>
                    <p:cTn id="63" fill="hold">
                      <p:stCondLst>
                        <p:cond delay="indefinite"/>
                      </p:stCondLst>
                      <p:childTnLst>
                        <p:par>
                          <p:cTn id="64" fill="hold">
                            <p:stCondLst>
                              <p:cond delay="0"/>
                            </p:stCondLst>
                            <p:childTnLst>
                              <p:par>
                                <p:cTn id="65" presetID="18" presetClass="entr" presetSubtype="12" fill="hold" grpId="0" nodeType="click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strips(downLeft)">
                                      <p:cBhvr>
                                        <p:cTn id="67" dur="500"/>
                                        <p:tgtEl>
                                          <p:spTgt spid="19"/>
                                        </p:tgtEl>
                                      </p:cBhvr>
                                    </p:animEffect>
                                  </p:childTnLst>
                                </p:cTn>
                              </p:par>
                            </p:childTnLst>
                          </p:cTn>
                        </p:par>
                      </p:childTnLst>
                    </p:cTn>
                  </p:par>
                  <p:par>
                    <p:cTn id="68" fill="hold">
                      <p:stCondLst>
                        <p:cond delay="indefinite"/>
                      </p:stCondLst>
                      <p:childTnLst>
                        <p:par>
                          <p:cTn id="69" fill="hold">
                            <p:stCondLst>
                              <p:cond delay="0"/>
                            </p:stCondLst>
                            <p:childTnLst>
                              <p:par>
                                <p:cTn id="70" presetID="18" presetClass="entr" presetSubtype="12" fill="hold" grpId="0" nodeType="clickEffect">
                                  <p:stCondLst>
                                    <p:cond delay="0"/>
                                  </p:stCondLst>
                                  <p:childTnLst>
                                    <p:set>
                                      <p:cBhvr>
                                        <p:cTn id="71" dur="1" fill="hold">
                                          <p:stCondLst>
                                            <p:cond delay="0"/>
                                          </p:stCondLst>
                                        </p:cTn>
                                        <p:tgtEl>
                                          <p:spTgt spid="20"/>
                                        </p:tgtEl>
                                        <p:attrNameLst>
                                          <p:attrName>style.visibility</p:attrName>
                                        </p:attrNameLst>
                                      </p:cBhvr>
                                      <p:to>
                                        <p:strVal val="visible"/>
                                      </p:to>
                                    </p:set>
                                    <p:animEffect transition="in" filter="strips(downLeft)">
                                      <p:cBhvr>
                                        <p:cTn id="72" dur="500"/>
                                        <p:tgtEl>
                                          <p:spTgt spid="20"/>
                                        </p:tgtEl>
                                      </p:cBhvr>
                                    </p:animEffect>
                                  </p:childTnLst>
                                </p:cTn>
                              </p:par>
                            </p:childTnLst>
                          </p:cTn>
                        </p:par>
                      </p:childTnLst>
                    </p:cTn>
                  </p:par>
                  <p:par>
                    <p:cTn id="73" fill="hold">
                      <p:stCondLst>
                        <p:cond delay="indefinite"/>
                      </p:stCondLst>
                      <p:childTnLst>
                        <p:par>
                          <p:cTn id="74" fill="hold">
                            <p:stCondLst>
                              <p:cond delay="0"/>
                            </p:stCondLst>
                            <p:childTnLst>
                              <p:par>
                                <p:cTn id="75" presetID="18" presetClass="entr" presetSubtype="12" fill="hold" grpId="0" nodeType="clickEffect">
                                  <p:stCondLst>
                                    <p:cond delay="0"/>
                                  </p:stCondLst>
                                  <p:childTnLst>
                                    <p:set>
                                      <p:cBhvr>
                                        <p:cTn id="76" dur="1" fill="hold">
                                          <p:stCondLst>
                                            <p:cond delay="0"/>
                                          </p:stCondLst>
                                        </p:cTn>
                                        <p:tgtEl>
                                          <p:spTgt spid="22"/>
                                        </p:tgtEl>
                                        <p:attrNameLst>
                                          <p:attrName>style.visibility</p:attrName>
                                        </p:attrNameLst>
                                      </p:cBhvr>
                                      <p:to>
                                        <p:strVal val="visible"/>
                                      </p:to>
                                    </p:set>
                                    <p:animEffect transition="in" filter="strips(downLeft)">
                                      <p:cBhvr>
                                        <p:cTn id="7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p:bldP spid="10" grpId="0" animBg="1"/>
      <p:bldP spid="11" grpId="0" animBg="1"/>
      <p:bldP spid="12" grpId="0" animBg="1"/>
      <p:bldP spid="13" grpId="0"/>
      <p:bldP spid="14" grpId="0" animBg="1"/>
      <p:bldP spid="15" grpId="0" animBg="1"/>
      <p:bldP spid="16" grpId="0"/>
      <p:bldP spid="18" grpId="0" animBg="1"/>
      <p:bldP spid="19" grpId="0" animBg="1"/>
      <p:bldP spid="20" grpId="0"/>
      <p:bldP spid="21" grpId="0"/>
      <p:bldP spid="2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0"/>
            <a:ext cx="8229600" cy="928670"/>
          </a:xfrm>
        </p:spPr>
        <p:txBody>
          <a:bodyPr/>
          <a:lstStyle/>
          <a:p>
            <a:r>
              <a:rPr lang="fr-FR" dirty="0" smtClean="0"/>
              <a:t>Conclusion</a:t>
            </a:r>
            <a:endParaRPr lang="fr-FR" dirty="0"/>
          </a:p>
        </p:txBody>
      </p:sp>
      <p:sp>
        <p:nvSpPr>
          <p:cNvPr id="3" name="Espace réservé du contenu 2"/>
          <p:cNvSpPr>
            <a:spLocks noGrp="1"/>
          </p:cNvSpPr>
          <p:nvPr>
            <p:ph idx="1"/>
          </p:nvPr>
        </p:nvSpPr>
        <p:spPr>
          <a:xfrm>
            <a:off x="428596" y="928670"/>
            <a:ext cx="8229600" cy="4286280"/>
          </a:xfrm>
        </p:spPr>
        <p:txBody>
          <a:bodyPr/>
          <a:lstStyle/>
          <a:p>
            <a:pPr>
              <a:buNone/>
            </a:pPr>
            <a:r>
              <a:rPr lang="fr-FR" sz="3600" b="1" dirty="0" smtClean="0"/>
              <a:t>Les opérations occasionnant des sorties de devises:</a:t>
            </a:r>
          </a:p>
          <a:p>
            <a:pPr>
              <a:buFont typeface="Wingdings" pitchFamily="2" charset="2"/>
              <a:buChar char="§"/>
            </a:pPr>
            <a:r>
              <a:rPr lang="fr-FR" sz="3600" b="1" dirty="0" smtClean="0"/>
              <a:t>Les importations</a:t>
            </a:r>
          </a:p>
          <a:p>
            <a:pPr>
              <a:buFont typeface="Wingdings" pitchFamily="2" charset="2"/>
              <a:buChar char="§"/>
            </a:pPr>
            <a:r>
              <a:rPr lang="fr-FR" sz="3600" b="1" dirty="0" smtClean="0"/>
              <a:t>Les dépenses des marocains en déplacements à l’étranger</a:t>
            </a:r>
          </a:p>
          <a:p>
            <a:pPr>
              <a:buFont typeface="Wingdings" pitchFamily="2" charset="2"/>
              <a:buChar char="§"/>
            </a:pPr>
            <a:r>
              <a:rPr lang="fr-FR" sz="3600" b="1" dirty="0" smtClean="0"/>
              <a:t>Les remboursements de la dette extérieurs…</a:t>
            </a:r>
            <a:endParaRPr lang="fr-FR" b="1" dirty="0"/>
          </a:p>
        </p:txBody>
      </p:sp>
      <p:sp>
        <p:nvSpPr>
          <p:cNvPr id="4" name="ZoneTexte 3"/>
          <p:cNvSpPr txBox="1"/>
          <p:nvPr/>
        </p:nvSpPr>
        <p:spPr>
          <a:xfrm>
            <a:off x="1643042" y="5000636"/>
            <a:ext cx="6471772" cy="1754326"/>
          </a:xfrm>
          <a:prstGeom prst="rect">
            <a:avLst/>
          </a:prstGeom>
          <a:noFill/>
        </p:spPr>
        <p:txBody>
          <a:bodyPr wrap="none" rtlCol="0">
            <a:spAutoFit/>
          </a:bodyPr>
          <a:lstStyle/>
          <a:p>
            <a:pPr algn="ctr"/>
            <a:r>
              <a:rPr lang="fr-FR" sz="3600" b="1" dirty="0" smtClean="0">
                <a:solidFill>
                  <a:srgbClr val="FF0000"/>
                </a:solidFill>
              </a:rPr>
              <a:t>Donc, les sorties de devises </a:t>
            </a:r>
          </a:p>
          <a:p>
            <a:pPr algn="ctr"/>
            <a:r>
              <a:rPr lang="fr-FR" sz="3600" b="1" dirty="0" smtClean="0">
                <a:solidFill>
                  <a:srgbClr val="FF0000"/>
                </a:solidFill>
              </a:rPr>
              <a:t>entraînent une destruction de la </a:t>
            </a:r>
          </a:p>
          <a:p>
            <a:pPr algn="ctr"/>
            <a:r>
              <a:rPr lang="fr-FR" sz="3600" b="1" dirty="0" smtClean="0">
                <a:solidFill>
                  <a:srgbClr val="FF0000"/>
                </a:solidFill>
              </a:rPr>
              <a:t>monnaie nationale</a:t>
            </a:r>
            <a:endParaRPr lang="fr-FR" sz="36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1074</TotalTime>
  <Words>2778</Words>
  <Application>Microsoft Office PowerPoint</Application>
  <PresentationFormat>Affichage à l'écran (4:3)</PresentationFormat>
  <Paragraphs>464</Paragraphs>
  <Slides>56</Slides>
  <Notes>1</Notes>
  <HiddenSlides>0</HiddenSlides>
  <MMClips>0</MMClips>
  <ScaleCrop>false</ScaleCrop>
  <HeadingPairs>
    <vt:vector size="4" baseType="variant">
      <vt:variant>
        <vt:lpstr>Thème</vt:lpstr>
      </vt:variant>
      <vt:variant>
        <vt:i4>1</vt:i4>
      </vt:variant>
      <vt:variant>
        <vt:lpstr>Titres des diapositives</vt:lpstr>
      </vt:variant>
      <vt:variant>
        <vt:i4>56</vt:i4>
      </vt:variant>
    </vt:vector>
  </HeadingPairs>
  <TitlesOfParts>
    <vt:vector size="57" baseType="lpstr">
      <vt:lpstr>Thème Office</vt:lpstr>
      <vt:lpstr>La politique monétaire</vt:lpstr>
      <vt:lpstr>Rappel: Les agrégats monétaires</vt:lpstr>
      <vt:lpstr>2-2-1-4- Les contreparties de la masse monétaire</vt:lpstr>
      <vt:lpstr>Diapositive 4</vt:lpstr>
      <vt:lpstr>Exemple n°1: Entrée de devises</vt:lpstr>
      <vt:lpstr>Diapositive 6</vt:lpstr>
      <vt:lpstr>Conclusion</vt:lpstr>
      <vt:lpstr>Exemple n°2: sortie de devises</vt:lpstr>
      <vt:lpstr>Conclusion</vt:lpstr>
      <vt:lpstr>Remarque:</vt:lpstr>
      <vt:lpstr> Le crédit intérieur global</vt:lpstr>
      <vt:lpstr>Diapositive 12</vt:lpstr>
      <vt:lpstr>Remarque</vt:lpstr>
      <vt:lpstr>Conclusion:</vt:lpstr>
      <vt:lpstr> Les concours à l’économie</vt:lpstr>
      <vt:lpstr>Diapositive 16</vt:lpstr>
      <vt:lpstr>Exemple n°2</vt:lpstr>
      <vt:lpstr>Diapositive 18</vt:lpstr>
      <vt:lpstr>Conclusion:</vt:lpstr>
      <vt:lpstr>application</vt:lpstr>
      <vt:lpstr>Diapositive 21</vt:lpstr>
      <vt:lpstr>Travail à faire:</vt:lpstr>
      <vt:lpstr>Diapositive 23</vt:lpstr>
      <vt:lpstr>EXEMPLE DE CALCUL</vt:lpstr>
      <vt:lpstr>2. a- Lecture</vt:lpstr>
      <vt:lpstr>Diapositive 26</vt:lpstr>
      <vt:lpstr>C- </vt:lpstr>
      <vt:lpstr>2-2-2 Le système financier </vt:lpstr>
      <vt:lpstr>Diapositive 29</vt:lpstr>
      <vt:lpstr>La finance indirecte « intermédiée » </vt:lpstr>
      <vt:lpstr>Le système bancaire marocain</vt:lpstr>
      <vt:lpstr>La finance directe : marché des capitaux </vt:lpstr>
      <vt:lpstr>La bourse des valeurs de Casablanca </vt:lpstr>
      <vt:lpstr>Les intervenants  </vt:lpstr>
      <vt:lpstr>Diapositive 35</vt:lpstr>
      <vt:lpstr>Indices</vt:lpstr>
      <vt:lpstr>La structure du marché </vt:lpstr>
      <vt:lpstr>Diapositive 38</vt:lpstr>
      <vt:lpstr>Diapositive 39</vt:lpstr>
      <vt:lpstr>2-2- 3 - Objectifs et actions de la politique monétaire</vt:lpstr>
      <vt:lpstr>Document 1</vt:lpstr>
      <vt:lpstr>Diapositive 42</vt:lpstr>
      <vt:lpstr>Document n°2</vt:lpstr>
      <vt:lpstr>Diapositive 44</vt:lpstr>
      <vt:lpstr>Travail à faire:</vt:lpstr>
      <vt:lpstr>corrigé</vt:lpstr>
      <vt:lpstr>Définition de la politique monétaire :</vt:lpstr>
      <vt:lpstr>Diapositive 48</vt:lpstr>
      <vt:lpstr>Diapositive 49</vt:lpstr>
      <vt:lpstr>Objectif final</vt:lpstr>
      <vt:lpstr>Objectifs intermédiaires</vt:lpstr>
      <vt:lpstr>La politique monétaire consiste à agir sur la quantité de monnaie en circulation </vt:lpstr>
      <vt:lpstr>Diapositive 53</vt:lpstr>
      <vt:lpstr>Les types de la politiques monétaires</vt:lpstr>
      <vt:lpstr>application</vt:lpstr>
      <vt:lpstr>Travail à faire:</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politique monétaire</dc:title>
  <dc:creator>pc</dc:creator>
  <cp:lastModifiedBy>pc</cp:lastModifiedBy>
  <cp:revision>101</cp:revision>
  <dcterms:created xsi:type="dcterms:W3CDTF">2016-02-05T16:20:54Z</dcterms:created>
  <dcterms:modified xsi:type="dcterms:W3CDTF">2016-02-12T15:33:33Z</dcterms:modified>
</cp:coreProperties>
</file>