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19EE-1C3B-4F58-ACC8-FAADD1F42ABF}" type="datetimeFigureOut">
              <a:rPr lang="fr-FR" smtClean="0"/>
              <a:t>12/02/2016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C1907-FC41-4747-8A78-957E769906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19EE-1C3B-4F58-ACC8-FAADD1F42ABF}" type="datetimeFigureOut">
              <a:rPr lang="fr-FR" smtClean="0"/>
              <a:t>12/02/2016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C1907-FC41-4747-8A78-957E769906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19EE-1C3B-4F58-ACC8-FAADD1F42ABF}" type="datetimeFigureOut">
              <a:rPr lang="fr-FR" smtClean="0"/>
              <a:t>12/02/2016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C1907-FC41-4747-8A78-957E769906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19EE-1C3B-4F58-ACC8-FAADD1F42ABF}" type="datetimeFigureOut">
              <a:rPr lang="fr-FR" smtClean="0"/>
              <a:t>12/02/2016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C1907-FC41-4747-8A78-957E769906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19EE-1C3B-4F58-ACC8-FAADD1F42ABF}" type="datetimeFigureOut">
              <a:rPr lang="fr-FR" smtClean="0"/>
              <a:t>12/02/2016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C1907-FC41-4747-8A78-957E769906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19EE-1C3B-4F58-ACC8-FAADD1F42ABF}" type="datetimeFigureOut">
              <a:rPr lang="fr-FR" smtClean="0"/>
              <a:t>12/02/2016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C1907-FC41-4747-8A78-957E769906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19EE-1C3B-4F58-ACC8-FAADD1F42ABF}" type="datetimeFigureOut">
              <a:rPr lang="fr-FR" smtClean="0"/>
              <a:t>12/02/2016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C1907-FC41-4747-8A78-957E769906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19EE-1C3B-4F58-ACC8-FAADD1F42ABF}" type="datetimeFigureOut">
              <a:rPr lang="fr-FR" smtClean="0"/>
              <a:t>12/02/2016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C1907-FC41-4747-8A78-957E769906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19EE-1C3B-4F58-ACC8-FAADD1F42ABF}" type="datetimeFigureOut">
              <a:rPr lang="fr-FR" smtClean="0"/>
              <a:t>12/02/2016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C1907-FC41-4747-8A78-957E769906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19EE-1C3B-4F58-ACC8-FAADD1F42ABF}" type="datetimeFigureOut">
              <a:rPr lang="fr-FR" smtClean="0"/>
              <a:t>12/02/2016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C1907-FC41-4747-8A78-957E769906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19EE-1C3B-4F58-ACC8-FAADD1F42ABF}" type="datetimeFigureOut">
              <a:rPr lang="fr-FR" smtClean="0"/>
              <a:t>12/02/2016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C1907-FC41-4747-8A78-957E769906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F19EE-1C3B-4F58-ACC8-FAADD1F42ABF}" type="datetimeFigureOut">
              <a:rPr lang="fr-FR" smtClean="0"/>
              <a:t>12/02/2016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C1907-FC41-4747-8A78-957E7699069B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 smtClean="0"/>
              <a:t>3.2.2 Actions de la politique monétaire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causes de la dévaluation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 smtClean="0"/>
              <a:t>Forte inflation entrainant un déséquilibre commercial ( faible compétitivité des produits nationaux: baisse des exports et augmentation des imports);</a:t>
            </a:r>
          </a:p>
          <a:p>
            <a:r>
              <a:rPr lang="fr-FR" dirty="0" smtClean="0"/>
              <a:t>Sortie excessive des capitaux (investissement à l’étranger, dette extérieure à rembourser, fuite des capitaux) provoquant un déficit des paiement…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428868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 smtClean="0"/>
              <a:t>Conséquences de la dévaluation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 smtClean="0"/>
              <a:t>avantages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000240"/>
            <a:ext cx="82296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fr-FR" sz="4000" dirty="0" smtClean="0"/>
              <a:t> relancer les exportations;</a:t>
            </a:r>
          </a:p>
          <a:p>
            <a:pPr>
              <a:buFont typeface="Wingdings" pitchFamily="2" charset="2"/>
              <a:buChar char="v"/>
            </a:pPr>
            <a:r>
              <a:rPr lang="fr-FR" sz="4000" dirty="0" smtClean="0"/>
              <a:t>Freiner les importations;</a:t>
            </a:r>
          </a:p>
          <a:p>
            <a:pPr>
              <a:buFont typeface="Wingdings" pitchFamily="2" charset="2"/>
              <a:buChar char="v"/>
            </a:pPr>
            <a:r>
              <a:rPr lang="fr-FR" sz="4000" dirty="0" smtClean="0"/>
              <a:t>Mettre fin à la spéculation et à la fuite des capitaux;</a:t>
            </a:r>
          </a:p>
          <a:p>
            <a:pPr>
              <a:buFont typeface="Wingdings" pitchFamily="2" charset="2"/>
              <a:buChar char="v"/>
            </a:pPr>
            <a:r>
              <a:rPr lang="fr-FR" sz="4000" dirty="0" smtClean="0"/>
              <a:t>Relancer les investissements étrangers et le tourisme…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/>
              <a:t>I</a:t>
            </a:r>
            <a:r>
              <a:rPr lang="fr-FR" dirty="0" smtClean="0"/>
              <a:t>nconvénients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12592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v"/>
            </a:pPr>
            <a:r>
              <a:rPr lang="fr-FR" dirty="0" smtClean="0"/>
              <a:t> </a:t>
            </a:r>
            <a:r>
              <a:rPr lang="fr-FR" sz="4400" dirty="0" smtClean="0"/>
              <a:t>risque d’inflation;</a:t>
            </a:r>
          </a:p>
          <a:p>
            <a:pPr>
              <a:buFont typeface="Wingdings" pitchFamily="2" charset="2"/>
              <a:buChar char="v"/>
            </a:pPr>
            <a:r>
              <a:rPr lang="fr-FR" sz="4400" dirty="0" smtClean="0"/>
              <a:t>Le service de la dette extérieure devient plus lourd;</a:t>
            </a:r>
          </a:p>
          <a:p>
            <a:pPr>
              <a:buFont typeface="Wingdings" pitchFamily="2" charset="2"/>
              <a:buChar char="v"/>
            </a:pPr>
            <a:r>
              <a:rPr lang="fr-FR" sz="4400" dirty="0" smtClean="0"/>
              <a:t>Difficulté d’importer les biens indispensables…</a:t>
            </a:r>
            <a:endParaRPr lang="fr-F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 smtClean="0"/>
              <a:t>Réévaluation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599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sz="4000" dirty="0" smtClean="0"/>
              <a:t>Augmentation officielle de la valeur de la monnaie nationale par rapport à un étalon de référence (or, devise,...)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1455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4000" b="1" i="1" u="sng" dirty="0" smtClean="0"/>
              <a:t>Caractéristiques</a:t>
            </a:r>
            <a:r>
              <a:rPr lang="fr-FR" sz="4000" b="1" i="1" u="sng" dirty="0"/>
              <a:t> :</a:t>
            </a:r>
            <a:endParaRPr lang="fr-FR" sz="4000" dirty="0"/>
          </a:p>
          <a:p>
            <a:pPr lvl="0">
              <a:buNone/>
            </a:pPr>
            <a:r>
              <a:rPr lang="fr-FR" dirty="0" smtClean="0"/>
              <a:t>La </a:t>
            </a:r>
            <a:r>
              <a:rPr lang="fr-FR" dirty="0"/>
              <a:t>valeur de la monnaie varie en fonction de l’offre et la demande.</a:t>
            </a:r>
          </a:p>
          <a:p>
            <a:endParaRPr lang="fr-FR" dirty="0"/>
          </a:p>
          <a:p>
            <a:pPr>
              <a:buNone/>
            </a:pPr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lvl="0"/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Système de change flottant (flexible) :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fr-FR" sz="4800" b="1" i="1" dirty="0" smtClean="0"/>
              <a:t/>
            </a:r>
            <a:br>
              <a:rPr lang="fr-FR" sz="4800" b="1" i="1" dirty="0" smtClean="0"/>
            </a:br>
            <a:r>
              <a:rPr lang="fr-FR" sz="4800" b="1" i="1" dirty="0" smtClean="0"/>
              <a:t>Arguments :</a:t>
            </a:r>
            <a:r>
              <a:rPr lang="fr-FR" sz="4800" dirty="0" smtClean="0"/>
              <a:t/>
            </a:r>
            <a:br>
              <a:rPr lang="fr-FR" sz="4800" dirty="0" smtClean="0"/>
            </a:br>
            <a:endParaRPr lang="fr-FR" sz="4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8605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fr-FR" dirty="0" smtClean="0"/>
              <a:t>Pas de problèmes de réserves de change ;</a:t>
            </a:r>
          </a:p>
          <a:p>
            <a:pPr lvl="0"/>
            <a:r>
              <a:rPr lang="fr-FR" dirty="0" smtClean="0"/>
              <a:t>Rétablissement automatique de la balance des paiements ;</a:t>
            </a:r>
          </a:p>
          <a:p>
            <a:pPr lvl="0"/>
            <a:r>
              <a:rPr lang="fr-FR" dirty="0" smtClean="0"/>
              <a:t>Evite la spéculation.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6879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sz="4400" dirty="0" smtClean="0"/>
              <a:t>Plusieurs instruments peuvent être utilisés par les autorités monétaires pour agir sur la masse monétaire en circulation selon la conjoncture économique (surliquidité ou sous-liquidité)</a:t>
            </a:r>
            <a:endParaRPr lang="fr-FR" sz="4400" dirty="0"/>
          </a:p>
        </p:txBody>
      </p:sp>
      <p:sp>
        <p:nvSpPr>
          <p:cNvPr id="4" name="Sous-titre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 smtClean="0"/>
              <a:t>Actions à objectifs internes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285728"/>
          <a:ext cx="8229600" cy="5727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857256">
                <a:tc rowSpan="2"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instrument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 smtClean="0"/>
                        <a:t>manipulation</a:t>
                      </a:r>
                    </a:p>
                    <a:p>
                      <a:pPr algn="ctr"/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manipulation</a:t>
                      </a:r>
                      <a:endParaRPr lang="fr-FR" sz="2800" dirty="0"/>
                    </a:p>
                  </a:txBody>
                  <a:tcPr/>
                </a:tc>
              </a:tr>
              <a:tr h="1328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>
                          <a:solidFill>
                            <a:srgbClr val="FF0000"/>
                          </a:solidFill>
                        </a:rPr>
                        <a:t>En cas de surliquidité</a:t>
                      </a:r>
                      <a:endParaRPr lang="fr-FR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>
                          <a:solidFill>
                            <a:srgbClr val="00B050"/>
                          </a:solidFill>
                        </a:rPr>
                        <a:t>En cas de sous-liquidité</a:t>
                      </a:r>
                      <a:endParaRPr lang="fr-FR" sz="2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837501">
                <a:tc>
                  <a:txBody>
                    <a:bodyPr/>
                    <a:lstStyle/>
                    <a:p>
                      <a:r>
                        <a:rPr lang="fr-FR" sz="3200" b="1" dirty="0" smtClean="0">
                          <a:solidFill>
                            <a:srgbClr val="0070C0"/>
                          </a:solidFill>
                        </a:rPr>
                        <a:t>Open </a:t>
                      </a:r>
                      <a:r>
                        <a:rPr lang="fr-FR" sz="3200" b="1" dirty="0" err="1" smtClean="0">
                          <a:solidFill>
                            <a:srgbClr val="0070C0"/>
                          </a:solidFill>
                        </a:rPr>
                        <a:t>Market</a:t>
                      </a:r>
                      <a:r>
                        <a:rPr lang="fr-FR" sz="3200" b="1" dirty="0" smtClean="0">
                          <a:solidFill>
                            <a:srgbClr val="0070C0"/>
                          </a:solidFill>
                        </a:rPr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Explosion 1 4"/>
          <p:cNvSpPr/>
          <p:nvPr/>
        </p:nvSpPr>
        <p:spPr>
          <a:xfrm>
            <a:off x="3071802" y="4643446"/>
            <a:ext cx="2714644" cy="200024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Ponction monétaire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6" name="Explosion 1 5"/>
          <p:cNvSpPr/>
          <p:nvPr/>
        </p:nvSpPr>
        <p:spPr>
          <a:xfrm>
            <a:off x="6143636" y="4572008"/>
            <a:ext cx="2714644" cy="2285992"/>
          </a:xfrm>
          <a:prstGeom prst="irregularSeal1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Injection monétaire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0034" y="2786058"/>
            <a:ext cx="2428892" cy="28575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b="1" dirty="0" smtClean="0"/>
              <a:t>Intervention de BAM sur le marché monétaire en achetant ou en vendant des bons de trésor contre des liquidités</a:t>
            </a:r>
            <a:endParaRPr lang="fr-FR" sz="2400" b="1" dirty="0"/>
          </a:p>
        </p:txBody>
      </p:sp>
      <p:sp>
        <p:nvSpPr>
          <p:cNvPr id="9" name="Rectangle 8"/>
          <p:cNvSpPr/>
          <p:nvPr/>
        </p:nvSpPr>
        <p:spPr>
          <a:xfrm>
            <a:off x="3357554" y="2357430"/>
            <a:ext cx="2357454" cy="22145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 smtClean="0"/>
              <a:t>BAM vend les bons de trésor pour diminuer les liquidités du marché monétaire</a:t>
            </a:r>
            <a:endParaRPr lang="fr-FR" sz="2400" dirty="0"/>
          </a:p>
        </p:txBody>
      </p:sp>
      <p:sp>
        <p:nvSpPr>
          <p:cNvPr id="11" name="Rectangle 10"/>
          <p:cNvSpPr/>
          <p:nvPr/>
        </p:nvSpPr>
        <p:spPr>
          <a:xfrm>
            <a:off x="6215074" y="2357430"/>
            <a:ext cx="2214578" cy="22145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 smtClean="0"/>
              <a:t>BAM achète les bons de trésor pour augmenter les liquidités du marché monétaire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285728"/>
          <a:ext cx="8229600" cy="637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685803">
                <a:tc rowSpan="2"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instrument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 smtClean="0"/>
                        <a:t>manipulation</a:t>
                      </a:r>
                    </a:p>
                    <a:p>
                      <a:pPr algn="ctr"/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manipulation</a:t>
                      </a:r>
                      <a:endParaRPr lang="fr-FR" sz="2800" dirty="0"/>
                    </a:p>
                  </a:txBody>
                  <a:tcPr/>
                </a:tc>
              </a:tr>
              <a:tr h="68580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>
                          <a:solidFill>
                            <a:srgbClr val="FF0000"/>
                          </a:solidFill>
                        </a:rPr>
                        <a:t>En cas de surliquidité</a:t>
                      </a:r>
                      <a:endParaRPr lang="fr-FR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>
                          <a:solidFill>
                            <a:srgbClr val="00B050"/>
                          </a:solidFill>
                        </a:rPr>
                        <a:t>En cas de sous-liquidité</a:t>
                      </a:r>
                      <a:endParaRPr lang="fr-FR" sz="2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1371605">
                <a:tc>
                  <a:txBody>
                    <a:bodyPr/>
                    <a:lstStyle/>
                    <a:p>
                      <a:r>
                        <a:rPr lang="fr-FR" sz="3200" b="1" dirty="0" smtClean="0">
                          <a:solidFill>
                            <a:srgbClr val="0070C0"/>
                          </a:solidFill>
                        </a:rPr>
                        <a:t>Swap de change:</a:t>
                      </a:r>
                    </a:p>
                    <a:p>
                      <a:r>
                        <a:rPr lang="fr-FR" sz="2800" dirty="0" smtClean="0"/>
                        <a:t>Intervention de BAM sur le marché monétaire en achetant ou en vendant des dirhams contre des devises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BAM vend des devises contre des DHS pour diminuer les liquidités du marché monétaire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BAM achète des devises contre des DHS pour augmenter les liquidités du marché monétaire</a:t>
                      </a:r>
                      <a:endParaRPr lang="fr-FR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Explosion 1 4"/>
          <p:cNvSpPr/>
          <p:nvPr/>
        </p:nvSpPr>
        <p:spPr>
          <a:xfrm>
            <a:off x="3071802" y="4572008"/>
            <a:ext cx="2714644" cy="2285992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Ponction monétaire</a:t>
            </a:r>
            <a:endParaRPr lang="fr-FR" sz="2400" b="1" dirty="0"/>
          </a:p>
        </p:txBody>
      </p:sp>
      <p:sp>
        <p:nvSpPr>
          <p:cNvPr id="6" name="Explosion 1 5"/>
          <p:cNvSpPr/>
          <p:nvPr/>
        </p:nvSpPr>
        <p:spPr>
          <a:xfrm>
            <a:off x="6000760" y="4572008"/>
            <a:ext cx="2714644" cy="2285992"/>
          </a:xfrm>
          <a:prstGeom prst="irregularSeal1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Injection monétaire</a:t>
            </a:r>
            <a:endParaRPr lang="fr-FR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285728"/>
          <a:ext cx="8229600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685803">
                <a:tc rowSpan="2"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instrument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 smtClean="0"/>
                        <a:t>manipulation</a:t>
                      </a:r>
                    </a:p>
                    <a:p>
                      <a:pPr algn="ctr"/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manipulation</a:t>
                      </a:r>
                      <a:endParaRPr lang="fr-FR" sz="2800" dirty="0"/>
                    </a:p>
                  </a:txBody>
                  <a:tcPr/>
                </a:tc>
              </a:tr>
              <a:tr h="68580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>
                          <a:solidFill>
                            <a:srgbClr val="FF0000"/>
                          </a:solidFill>
                        </a:rPr>
                        <a:t>En cas de surliquidité</a:t>
                      </a:r>
                      <a:endParaRPr lang="fr-FR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>
                          <a:solidFill>
                            <a:srgbClr val="00B050"/>
                          </a:solidFill>
                        </a:rPr>
                        <a:t>En cas de sous-liquidité</a:t>
                      </a:r>
                      <a:endParaRPr lang="fr-FR" sz="2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1371605">
                <a:tc>
                  <a:txBody>
                    <a:bodyPr/>
                    <a:lstStyle/>
                    <a:p>
                      <a:r>
                        <a:rPr lang="fr-FR" sz="3200" b="1" dirty="0" smtClean="0">
                          <a:solidFill>
                            <a:srgbClr val="0070C0"/>
                          </a:solidFill>
                        </a:rPr>
                        <a:t>Taux directeur:</a:t>
                      </a:r>
                    </a:p>
                    <a:p>
                      <a:r>
                        <a:rPr lang="fr-FR" sz="2800" dirty="0" smtClean="0"/>
                        <a:t>Taux</a:t>
                      </a:r>
                      <a:r>
                        <a:rPr lang="fr-FR" sz="2800" baseline="0" dirty="0" smtClean="0"/>
                        <a:t> d’intérêt minimum auquel </a:t>
                      </a:r>
                      <a:r>
                        <a:rPr lang="fr-FR" sz="2800" dirty="0" smtClean="0"/>
                        <a:t>BAM donne des prêts aux banques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BAM</a:t>
                      </a:r>
                      <a:r>
                        <a:rPr lang="fr-FR" sz="2800" baseline="0" dirty="0" smtClean="0"/>
                        <a:t> augmente le taux d’intérêt pour décourager les banques à octroyer des crédits. Refinancement cher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BAM</a:t>
                      </a:r>
                      <a:r>
                        <a:rPr lang="fr-FR" sz="2800" baseline="0" dirty="0" smtClean="0"/>
                        <a:t> diminue </a:t>
                      </a:r>
                      <a:r>
                        <a:rPr lang="fr-FR" sz="2800" baseline="0" dirty="0" smtClean="0"/>
                        <a:t>le taux d’intérêt pour encourager les banques à octroyer des crédits. Refinancement cher</a:t>
                      </a:r>
                      <a:r>
                        <a:rPr lang="fr-FR" sz="2800" baseline="0" dirty="0" smtClean="0"/>
                        <a:t> </a:t>
                      </a:r>
                      <a:endParaRPr lang="fr-FR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Explosion 1 4"/>
          <p:cNvSpPr/>
          <p:nvPr/>
        </p:nvSpPr>
        <p:spPr>
          <a:xfrm>
            <a:off x="3143240" y="4572008"/>
            <a:ext cx="2786082" cy="2285992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Baisse de la création monétaire</a:t>
            </a:r>
            <a:endParaRPr lang="fr-FR" sz="2000" b="1" dirty="0"/>
          </a:p>
        </p:txBody>
      </p:sp>
      <p:sp>
        <p:nvSpPr>
          <p:cNvPr id="6" name="Explosion 1 5"/>
          <p:cNvSpPr/>
          <p:nvPr/>
        </p:nvSpPr>
        <p:spPr>
          <a:xfrm>
            <a:off x="5715008" y="4500570"/>
            <a:ext cx="3143272" cy="2357430"/>
          </a:xfrm>
          <a:prstGeom prst="irregularSeal1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Augmentation de la création monétaire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8786841" cy="6882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5907"/>
                <a:gridCol w="3111987"/>
                <a:gridCol w="2928947"/>
              </a:tblGrid>
              <a:tr h="1048616">
                <a:tc rowSpan="2"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instrument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 smtClean="0"/>
                        <a:t>manipulation</a:t>
                      </a:r>
                    </a:p>
                    <a:p>
                      <a:pPr algn="ctr"/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manipulation</a:t>
                      </a:r>
                      <a:endParaRPr lang="fr-FR" sz="2800" dirty="0"/>
                    </a:p>
                  </a:txBody>
                  <a:tcPr/>
                </a:tc>
              </a:tr>
              <a:tr h="104861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>
                          <a:solidFill>
                            <a:srgbClr val="FF0000"/>
                          </a:solidFill>
                        </a:rPr>
                        <a:t>En cas de surliquidité</a:t>
                      </a:r>
                      <a:endParaRPr lang="fr-FR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>
                          <a:solidFill>
                            <a:srgbClr val="00B050"/>
                          </a:solidFill>
                        </a:rPr>
                        <a:t>En cas de sous-liquidité</a:t>
                      </a:r>
                      <a:endParaRPr lang="fr-FR" sz="2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4363597">
                <a:tc>
                  <a:txBody>
                    <a:bodyPr/>
                    <a:lstStyle/>
                    <a:p>
                      <a:r>
                        <a:rPr lang="fr-FR" sz="3200" b="1" dirty="0" smtClean="0">
                          <a:solidFill>
                            <a:srgbClr val="0070C0"/>
                          </a:solidFill>
                        </a:rPr>
                        <a:t>Réserve monétaire:</a:t>
                      </a:r>
                    </a:p>
                    <a:p>
                      <a:r>
                        <a:rPr lang="fr-FR" sz="2800" dirty="0" smtClean="0"/>
                        <a:t>Dépôts obligatoires constitués par les banques auprès de la BAM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BAM</a:t>
                      </a:r>
                      <a:r>
                        <a:rPr lang="fr-FR" sz="2800" baseline="0" dirty="0" smtClean="0"/>
                        <a:t> augmente le taux de réserve pour décourager les banques à accorder des crédits. Les banques disposent de moins de liquidités)</a:t>
                      </a:r>
                    </a:p>
                    <a:p>
                      <a:r>
                        <a:rPr lang="fr-FR" sz="2000" b="1" baseline="0" dirty="0" smtClean="0"/>
                        <a:t>En 2008 le </a:t>
                      </a:r>
                      <a:r>
                        <a:rPr lang="fr-FR" sz="2000" b="1" baseline="0" dirty="0" err="1" smtClean="0"/>
                        <a:t>Tx</a:t>
                      </a:r>
                      <a:r>
                        <a:rPr lang="fr-FR" sz="2000" b="1" baseline="0" dirty="0" smtClean="0"/>
                        <a:t> de RM était de 15%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BAM</a:t>
                      </a:r>
                      <a:r>
                        <a:rPr lang="fr-FR" sz="2800" baseline="0" dirty="0" smtClean="0"/>
                        <a:t> diminue </a:t>
                      </a:r>
                      <a:r>
                        <a:rPr lang="fr-FR" sz="2800" baseline="0" dirty="0" smtClean="0"/>
                        <a:t>le taux réserve pour encourager les banques à accorder des crédits. (Les banques disposent de plus de liquidités)</a:t>
                      </a:r>
                    </a:p>
                    <a:p>
                      <a:r>
                        <a:rPr lang="fr-FR" sz="2800" baseline="0" dirty="0" smtClean="0"/>
                        <a:t>En 2010 le </a:t>
                      </a:r>
                      <a:r>
                        <a:rPr lang="fr-FR" sz="2800" baseline="0" dirty="0" err="1" smtClean="0"/>
                        <a:t>Tx</a:t>
                      </a:r>
                      <a:r>
                        <a:rPr lang="fr-FR" sz="2800" baseline="0" dirty="0" smtClean="0"/>
                        <a:t> de RM était de 6</a:t>
                      </a:r>
                      <a:r>
                        <a:rPr lang="fr-FR" sz="2800" b="1" baseline="0" dirty="0" smtClean="0"/>
                        <a:t>%</a:t>
                      </a:r>
                      <a:endParaRPr lang="fr-FR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Explosion 1 5"/>
          <p:cNvSpPr/>
          <p:nvPr/>
        </p:nvSpPr>
        <p:spPr>
          <a:xfrm>
            <a:off x="2428860" y="4143380"/>
            <a:ext cx="3500462" cy="271462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Limitation des liquidités bancaires</a:t>
            </a:r>
            <a:endParaRPr lang="fr-FR" sz="2400" b="1" dirty="0"/>
          </a:p>
        </p:txBody>
      </p:sp>
      <p:sp>
        <p:nvSpPr>
          <p:cNvPr id="7" name="Explosion 1 6"/>
          <p:cNvSpPr/>
          <p:nvPr/>
        </p:nvSpPr>
        <p:spPr>
          <a:xfrm>
            <a:off x="5500694" y="4429132"/>
            <a:ext cx="3643306" cy="2428868"/>
          </a:xfrm>
          <a:prstGeom prst="irregularSeal1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Augmentation des liquidités bancaires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28926" y="274638"/>
            <a:ext cx="3000396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/>
              <a:t>R</a:t>
            </a:r>
            <a:r>
              <a:rPr lang="fr-FR" dirty="0" smtClean="0"/>
              <a:t>emarque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fr-FR" dirty="0" smtClean="0"/>
              <a:t>Il existe d’autres instruments d’actions de la politique monétaire à objectifs internes:</a:t>
            </a:r>
          </a:p>
          <a:p>
            <a:pPr>
              <a:buFont typeface="Wingdings" pitchFamily="2" charset="2"/>
              <a:buChar char="Ø"/>
            </a:pPr>
            <a:r>
              <a:rPr lang="fr-FR" dirty="0"/>
              <a:t> </a:t>
            </a:r>
            <a:r>
              <a:rPr lang="fr-FR" sz="3600" b="1" dirty="0" smtClean="0">
                <a:solidFill>
                  <a:srgbClr val="FF0000"/>
                </a:solidFill>
              </a:rPr>
              <a:t>en cas de surliquidité:</a:t>
            </a:r>
            <a:endParaRPr lang="fr-FR" b="1" dirty="0" smtClean="0">
              <a:solidFill>
                <a:srgbClr val="FF0000"/>
              </a:solidFill>
            </a:endParaRPr>
          </a:p>
          <a:p>
            <a:pPr lvl="1">
              <a:buFontTx/>
              <a:buChar char="-"/>
            </a:pPr>
            <a:r>
              <a:rPr lang="fr-FR" dirty="0" smtClean="0"/>
              <a:t>Les reprises de liquidités</a:t>
            </a:r>
          </a:p>
          <a:p>
            <a:pPr lvl="1">
              <a:buFontTx/>
              <a:buChar char="-"/>
            </a:pPr>
            <a:r>
              <a:rPr lang="fr-FR" dirty="0" smtClean="0"/>
              <a:t>Les facilités de dépôts</a:t>
            </a:r>
          </a:p>
          <a:p>
            <a:pPr>
              <a:buFont typeface="Wingdings" pitchFamily="2" charset="2"/>
              <a:buChar char="Ø"/>
            </a:pPr>
            <a:r>
              <a:rPr lang="fr-FR" dirty="0"/>
              <a:t> </a:t>
            </a:r>
            <a:r>
              <a:rPr lang="fr-FR" sz="3600" b="1" dirty="0" smtClean="0">
                <a:solidFill>
                  <a:srgbClr val="FF0000"/>
                </a:solidFill>
              </a:rPr>
              <a:t>en cas de sous-liquidité:</a:t>
            </a:r>
            <a:endParaRPr lang="fr-FR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fr-FR" dirty="0" smtClean="0"/>
              <a:t>      - Les avances de la BAM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 smtClean="0"/>
              <a:t>Actions à objectifs externes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dirty="0" smtClean="0"/>
              <a:t> </a:t>
            </a:r>
            <a:r>
              <a:rPr lang="fr-FR" sz="4000" b="1" dirty="0" smtClean="0">
                <a:solidFill>
                  <a:srgbClr val="FF0000"/>
                </a:solidFill>
              </a:rPr>
              <a:t>Action de la banque centrale sur la valeur de la monnaie nationale</a:t>
            </a:r>
            <a:endParaRPr lang="fr-FR" b="1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v"/>
            </a:pPr>
            <a:r>
              <a:rPr lang="fr-F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En situation de change fixe</a:t>
            </a:r>
          </a:p>
          <a:p>
            <a:pPr lvl="1">
              <a:buNone/>
            </a:pPr>
            <a:endParaRPr lang="fr-FR" b="1" dirty="0" smtClean="0"/>
          </a:p>
          <a:p>
            <a:pPr lvl="1">
              <a:buNone/>
            </a:pPr>
            <a:r>
              <a:rPr lang="fr-FR" sz="3600" b="1" dirty="0" smtClean="0"/>
              <a:t>L’Etat intervient en fixant la nouvelle parité de la monnaie nationale en la dévaluant ou inversement en la réévaluant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 smtClean="0"/>
              <a:t>La dévaluation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sz="4400" dirty="0" smtClean="0"/>
              <a:t>Décision délibérée des autorités monétaires de diminuer la valeur de la monnaie par rapport à un étalon de référence. ( l’or, le dollar ou un panier de devises)</a:t>
            </a:r>
            <a:endParaRPr lang="fr-F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577</Words>
  <Application>Microsoft Office PowerPoint</Application>
  <PresentationFormat>Affichage à l'écran (4:3)</PresentationFormat>
  <Paragraphs>85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Thème Office</vt:lpstr>
      <vt:lpstr>3.2.2 Actions de la politique monétaire</vt:lpstr>
      <vt:lpstr>Actions à objectifs internes</vt:lpstr>
      <vt:lpstr>Diapositive 3</vt:lpstr>
      <vt:lpstr>Diapositive 4</vt:lpstr>
      <vt:lpstr>Diapositive 5</vt:lpstr>
      <vt:lpstr>Diapositive 6</vt:lpstr>
      <vt:lpstr>Remarque</vt:lpstr>
      <vt:lpstr>Actions à objectifs externes</vt:lpstr>
      <vt:lpstr>La dévaluation</vt:lpstr>
      <vt:lpstr>Les causes de la dévaluation</vt:lpstr>
      <vt:lpstr>Conséquences de la dévaluation</vt:lpstr>
      <vt:lpstr>avantages</vt:lpstr>
      <vt:lpstr>Inconvénients</vt:lpstr>
      <vt:lpstr>Réévaluation</vt:lpstr>
      <vt:lpstr> Système de change flottant (flexible) :  </vt:lpstr>
      <vt:lpstr> Arguments :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3.2.2 Actions de la politique monétaire</dc:title>
  <dc:creator>pc</dc:creator>
  <cp:lastModifiedBy>pc</cp:lastModifiedBy>
  <cp:revision>13</cp:revision>
  <dcterms:created xsi:type="dcterms:W3CDTF">2016-02-12T19:42:42Z</dcterms:created>
  <dcterms:modified xsi:type="dcterms:W3CDTF">2016-02-12T21:37:09Z</dcterms:modified>
</cp:coreProperties>
</file>