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2CD3F2D-45CF-448D-BBAE-CB4F7964FC65}" type="datetimeFigureOut">
              <a:rPr lang="fr-FR" smtClean="0"/>
              <a:pPr/>
              <a:t>28/02/2016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5272199-C8E0-4DC2-ADBD-1235616EBD9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CD3F2D-45CF-448D-BBAE-CB4F7964FC65}" type="datetimeFigureOut">
              <a:rPr lang="fr-FR" smtClean="0"/>
              <a:pPr/>
              <a:t>28/02/2016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272199-C8E0-4DC2-ADBD-1235616EBD9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L’Impôt sur les revenus salariaux</a:t>
            </a:r>
            <a:endParaRPr lang="fr-FR" dirty="0"/>
          </a:p>
        </p:txBody>
      </p:sp>
      <p:sp>
        <p:nvSpPr>
          <p:cNvPr id="3" name="Sous-titre 2"/>
          <p:cNvSpPr>
            <a:spLocks noGrp="1"/>
          </p:cNvSpPr>
          <p:nvPr>
            <p:ph type="subTitle" idx="1"/>
          </p:nvPr>
        </p:nvSpPr>
        <p:spPr/>
        <p:txBody>
          <a:bodyPr/>
          <a:lstStyle/>
          <a:p>
            <a:r>
              <a:rPr lang="fr-FR" dirty="0" smtClean="0"/>
              <a:t>Professeur: </a:t>
            </a:r>
            <a:r>
              <a:rPr lang="fr-FR" dirty="0" err="1" smtClean="0"/>
              <a:t>Imane</a:t>
            </a:r>
            <a:r>
              <a:rPr lang="fr-FR" dirty="0" smtClean="0"/>
              <a:t> MEZIANE</a:t>
            </a:r>
          </a:p>
          <a:p>
            <a:r>
              <a:rPr lang="fr-FR" dirty="0" smtClean="0"/>
              <a:t>2</a:t>
            </a:r>
            <a:r>
              <a:rPr lang="fr-FR" baseline="30000" dirty="0" smtClean="0"/>
              <a:t>ème</a:t>
            </a:r>
            <a:r>
              <a:rPr lang="fr-FR" dirty="0" smtClean="0"/>
              <a:t> Bac sciences économique/Droit</a:t>
            </a:r>
          </a:p>
          <a:p>
            <a:r>
              <a:rPr lang="fr-FR" dirty="0" smtClean="0"/>
              <a:t>2015/2016</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Exercice 3</a:t>
            </a:r>
            <a:endParaRPr lang="fr-FR" dirty="0"/>
          </a:p>
        </p:txBody>
      </p:sp>
      <p:sp>
        <p:nvSpPr>
          <p:cNvPr id="3" name="Espace réservé du contenu 2"/>
          <p:cNvSpPr>
            <a:spLocks noGrp="1"/>
          </p:cNvSpPr>
          <p:nvPr>
            <p:ph idx="1"/>
          </p:nvPr>
        </p:nvSpPr>
        <p:spPr>
          <a:xfrm>
            <a:off x="457200" y="1285860"/>
            <a:ext cx="8229600" cy="4840303"/>
          </a:xfrm>
        </p:spPr>
        <p:txBody>
          <a:bodyPr/>
          <a:lstStyle/>
          <a:p>
            <a:pPr>
              <a:buNone/>
            </a:pPr>
            <a:r>
              <a:rPr lang="fr-FR" dirty="0" smtClean="0"/>
              <a:t>Soit un salarié marié qui a deux enfants âgés respectivement de 4 et 9 ans et dont les composantes du salaire annuel sont :</a:t>
            </a:r>
            <a:endParaRPr lang="fr-FR" dirty="0"/>
          </a:p>
        </p:txBody>
      </p:sp>
      <p:graphicFrame>
        <p:nvGraphicFramePr>
          <p:cNvPr id="4" name="Tableau 3"/>
          <p:cNvGraphicFramePr>
            <a:graphicFrameLocks noGrp="1"/>
          </p:cNvGraphicFramePr>
          <p:nvPr/>
        </p:nvGraphicFramePr>
        <p:xfrm>
          <a:off x="0" y="2857497"/>
          <a:ext cx="9144000" cy="2499360"/>
        </p:xfrm>
        <a:graphic>
          <a:graphicData uri="http://schemas.openxmlformats.org/drawingml/2006/table">
            <a:tbl>
              <a:tblPr firstRow="1" bandRow="1">
                <a:tableStyleId>{5940675A-B579-460E-94D1-54222C63F5DA}</a:tableStyleId>
              </a:tblPr>
              <a:tblGrid>
                <a:gridCol w="5889356"/>
                <a:gridCol w="3254644"/>
              </a:tblGrid>
              <a:tr h="370258">
                <a:tc>
                  <a:txBody>
                    <a:bodyPr/>
                    <a:lstStyle/>
                    <a:p>
                      <a:r>
                        <a:rPr lang="fr-FR" sz="2800" b="1" dirty="0" smtClean="0"/>
                        <a:t>Salaire de base </a:t>
                      </a:r>
                      <a:endParaRPr lang="fr-FR" sz="2800" b="1" dirty="0"/>
                    </a:p>
                  </a:txBody>
                  <a:tcPr/>
                </a:tc>
                <a:tc>
                  <a:txBody>
                    <a:bodyPr/>
                    <a:lstStyle/>
                    <a:p>
                      <a:r>
                        <a:rPr lang="fr-FR" sz="2800" b="1" dirty="0" smtClean="0"/>
                        <a:t>140 000,00 </a:t>
                      </a:r>
                      <a:endParaRPr lang="fr-FR" sz="2800" b="1" dirty="0"/>
                    </a:p>
                  </a:txBody>
                  <a:tcPr/>
                </a:tc>
              </a:tr>
              <a:tr h="370258">
                <a:tc>
                  <a:txBody>
                    <a:bodyPr/>
                    <a:lstStyle/>
                    <a:p>
                      <a:r>
                        <a:rPr lang="fr-FR" sz="2800" b="1" dirty="0" smtClean="0"/>
                        <a:t>Prime d'ancienneté </a:t>
                      </a:r>
                      <a:endParaRPr lang="fr-FR" sz="2800" b="1" dirty="0"/>
                    </a:p>
                  </a:txBody>
                  <a:tcPr/>
                </a:tc>
                <a:tc>
                  <a:txBody>
                    <a:bodyPr/>
                    <a:lstStyle/>
                    <a:p>
                      <a:r>
                        <a:rPr lang="fr-FR" sz="2800" b="1" dirty="0" smtClean="0"/>
                        <a:t>14 000,00 </a:t>
                      </a:r>
                      <a:endParaRPr lang="fr-FR" sz="2800" b="1" dirty="0"/>
                    </a:p>
                  </a:txBody>
                  <a:tcPr/>
                </a:tc>
              </a:tr>
              <a:tr h="370258">
                <a:tc>
                  <a:txBody>
                    <a:bodyPr/>
                    <a:lstStyle/>
                    <a:p>
                      <a:r>
                        <a:rPr lang="fr-FR" sz="2800" b="1" dirty="0" smtClean="0"/>
                        <a:t>Indemnité de déplacement justifiée </a:t>
                      </a:r>
                      <a:endParaRPr lang="fr-FR" sz="2800" b="1" dirty="0"/>
                    </a:p>
                  </a:txBody>
                  <a:tcPr/>
                </a:tc>
                <a:tc>
                  <a:txBody>
                    <a:bodyPr/>
                    <a:lstStyle/>
                    <a:p>
                      <a:r>
                        <a:rPr lang="fr-FR" sz="2800" b="1" dirty="0" smtClean="0"/>
                        <a:t>12 000,00 </a:t>
                      </a:r>
                      <a:endParaRPr lang="fr-FR" sz="2800" b="1" dirty="0"/>
                    </a:p>
                  </a:txBody>
                  <a:tcPr/>
                </a:tc>
              </a:tr>
              <a:tr h="675176">
                <a:tc>
                  <a:txBody>
                    <a:bodyPr/>
                    <a:lstStyle/>
                    <a:p>
                      <a:r>
                        <a:rPr lang="fr-FR" sz="2800" b="1" dirty="0" smtClean="0"/>
                        <a:t>Allocations familiales </a:t>
                      </a:r>
                      <a:endParaRPr lang="fr-FR" sz="2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800" b="1" dirty="0" smtClean="0"/>
                        <a:t>4 800,00 </a:t>
                      </a:r>
                    </a:p>
                    <a:p>
                      <a:endParaRPr lang="fr-FR" sz="2800" b="1" dirty="0"/>
                    </a:p>
                  </a:txBody>
                  <a:tcPr/>
                </a:tc>
              </a:tr>
            </a:tbl>
          </a:graphicData>
        </a:graphic>
      </p:graphicFrame>
      <p:sp>
        <p:nvSpPr>
          <p:cNvPr id="6" name="ZoneTexte 5"/>
          <p:cNvSpPr txBox="1"/>
          <p:nvPr/>
        </p:nvSpPr>
        <p:spPr>
          <a:xfrm>
            <a:off x="0" y="5429264"/>
            <a:ext cx="8929718" cy="1138773"/>
          </a:xfrm>
          <a:prstGeom prst="rect">
            <a:avLst/>
          </a:prstGeom>
          <a:noFill/>
        </p:spPr>
        <p:txBody>
          <a:bodyPr wrap="square" rtlCol="0">
            <a:spAutoFit/>
          </a:bodyPr>
          <a:lstStyle/>
          <a:p>
            <a:r>
              <a:rPr lang="fr-FR" sz="2000" b="1" dirty="0" smtClean="0"/>
              <a:t>Travail à faire : </a:t>
            </a:r>
          </a:p>
          <a:p>
            <a:r>
              <a:rPr lang="fr-FR" sz="2400" b="1" dirty="0" smtClean="0"/>
              <a:t>Déterminer le montant de l’IR salarial, sachant que ce salarié cotise à la CNSS suivant les dispositions légales et la CIMR au taux 6%. </a:t>
            </a:r>
            <a:endParaRPr lang="fr-FR" sz="2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a:t>
            </a:r>
            <a:r>
              <a:rPr lang="fr-FR" baseline="30000" dirty="0" smtClean="0"/>
              <a:t>ère</a:t>
            </a:r>
            <a:r>
              <a:rPr lang="fr-FR" dirty="0" smtClean="0"/>
              <a:t> étape: détermination de SBG</a:t>
            </a:r>
            <a:endParaRPr lang="fr-FR" dirty="0"/>
          </a:p>
        </p:txBody>
      </p:sp>
      <p:sp>
        <p:nvSpPr>
          <p:cNvPr id="3" name="Espace réservé du contenu 2"/>
          <p:cNvSpPr>
            <a:spLocks noGrp="1"/>
          </p:cNvSpPr>
          <p:nvPr>
            <p:ph idx="1"/>
          </p:nvPr>
        </p:nvSpPr>
        <p:spPr>
          <a:xfrm>
            <a:off x="0" y="1600201"/>
            <a:ext cx="9144000" cy="3114684"/>
          </a:xfrm>
        </p:spPr>
        <p:txBody>
          <a:bodyPr/>
          <a:lstStyle/>
          <a:p>
            <a:pPr>
              <a:buNone/>
            </a:pPr>
            <a:r>
              <a:rPr lang="fr-FR" dirty="0" smtClean="0"/>
              <a:t>Le salaire brut global est composé de:</a:t>
            </a:r>
          </a:p>
          <a:p>
            <a:pPr>
              <a:buNone/>
            </a:pPr>
            <a:r>
              <a:rPr lang="fr-FR" sz="2300" b="1" dirty="0" smtClean="0">
                <a:solidFill>
                  <a:srgbClr val="FF0000"/>
                </a:solidFill>
              </a:rPr>
              <a:t>Salaire de base+heures supplémentaires+primes+indemnités+avantage</a:t>
            </a:r>
          </a:p>
          <a:p>
            <a:pPr marL="457200" indent="-457200">
              <a:buFont typeface="+mj-lt"/>
              <a:buAutoNum type="alphaUcPeriod"/>
            </a:pPr>
            <a:r>
              <a:rPr lang="fr-FR" sz="2300" b="1" dirty="0" smtClean="0">
                <a:solidFill>
                  <a:schemeClr val="tx2"/>
                </a:solidFill>
              </a:rPr>
              <a:t>Salaire de base</a:t>
            </a:r>
          </a:p>
          <a:p>
            <a:pPr marL="457200" indent="-457200">
              <a:buNone/>
            </a:pPr>
            <a:r>
              <a:rPr lang="fr-FR" sz="2300" b="1" dirty="0" smtClean="0"/>
              <a:t>Salaire de base = nombre d’heures normales X Taux horaire normal</a:t>
            </a:r>
            <a:endParaRPr lang="fr-FR" sz="2300" b="1" dirty="0">
              <a:solidFill>
                <a:srgbClr val="FF0000"/>
              </a:solidFill>
            </a:endParaRPr>
          </a:p>
          <a:p>
            <a:pPr marL="457200" indent="-457200">
              <a:buNone/>
            </a:pPr>
            <a:r>
              <a:rPr lang="fr-FR" sz="2300" b="1" dirty="0" smtClean="0">
                <a:solidFill>
                  <a:schemeClr val="tx2"/>
                </a:solidFill>
              </a:rPr>
              <a:t>B. Heures supplémentaires</a:t>
            </a:r>
          </a:p>
          <a:p>
            <a:pPr marL="457200" indent="-457200">
              <a:buNone/>
            </a:pPr>
            <a:r>
              <a:rPr lang="fr-FR" sz="2300" b="1" dirty="0" smtClean="0"/>
              <a:t>Heures supplémentaires = N.bre d’heurs sup X </a:t>
            </a:r>
            <a:r>
              <a:rPr lang="fr-FR" sz="2300" b="1" dirty="0" smtClean="0">
                <a:solidFill>
                  <a:srgbClr val="00B050"/>
                </a:solidFill>
              </a:rPr>
              <a:t>taux horaire sup</a:t>
            </a:r>
          </a:p>
          <a:p>
            <a:pPr marL="457200" indent="-457200">
              <a:buNone/>
            </a:pPr>
            <a:r>
              <a:rPr lang="fr-FR" sz="2300" b="1" dirty="0" smtClean="0">
                <a:solidFill>
                  <a:srgbClr val="00B050"/>
                </a:solidFill>
              </a:rPr>
              <a:t>Taux horaire sup </a:t>
            </a:r>
            <a:r>
              <a:rPr lang="fr-FR" sz="2300" b="1" dirty="0" smtClean="0"/>
              <a:t>= Taux horaire normal X ( 1 + taux de majoration)</a:t>
            </a:r>
          </a:p>
        </p:txBody>
      </p:sp>
      <p:graphicFrame>
        <p:nvGraphicFramePr>
          <p:cNvPr id="4" name="Tableau 3"/>
          <p:cNvGraphicFramePr>
            <a:graphicFrameLocks noGrp="1"/>
          </p:cNvGraphicFramePr>
          <p:nvPr/>
        </p:nvGraphicFramePr>
        <p:xfrm>
          <a:off x="1357290" y="4929198"/>
          <a:ext cx="6096000" cy="179832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pPr algn="ctr"/>
                      <a:r>
                        <a:rPr lang="fr-FR" sz="2000" b="1" dirty="0" smtClean="0"/>
                        <a:t>Horaire</a:t>
                      </a:r>
                      <a:endParaRPr lang="fr-FR" sz="2000" b="1" dirty="0"/>
                    </a:p>
                  </a:txBody>
                  <a:tcPr/>
                </a:tc>
                <a:tc>
                  <a:txBody>
                    <a:bodyPr/>
                    <a:lstStyle/>
                    <a:p>
                      <a:pPr algn="ctr"/>
                      <a:r>
                        <a:rPr lang="fr-FR" sz="2000" b="1" dirty="0" smtClean="0"/>
                        <a:t>Jour ouvrable</a:t>
                      </a:r>
                      <a:endParaRPr lang="fr-FR" sz="2000" b="1" dirty="0"/>
                    </a:p>
                  </a:txBody>
                  <a:tcPr/>
                </a:tc>
                <a:tc>
                  <a:txBody>
                    <a:bodyPr/>
                    <a:lstStyle/>
                    <a:p>
                      <a:pPr algn="ctr"/>
                      <a:r>
                        <a:rPr lang="fr-FR" sz="2000" b="1" dirty="0" smtClean="0"/>
                        <a:t>Jour fériés</a:t>
                      </a:r>
                      <a:endParaRPr lang="fr-FR" sz="2000" b="1" dirty="0"/>
                    </a:p>
                  </a:txBody>
                  <a:tcPr/>
                </a:tc>
              </a:tr>
              <a:tr h="414978">
                <a:tc>
                  <a:txBody>
                    <a:bodyPr/>
                    <a:lstStyle/>
                    <a:p>
                      <a:pPr algn="ctr"/>
                      <a:r>
                        <a:rPr lang="fr-FR" sz="2000" b="1" dirty="0" smtClean="0"/>
                        <a:t>Entre 6h et 21h</a:t>
                      </a:r>
                      <a:endParaRPr lang="fr-FR" sz="2000" b="1" dirty="0"/>
                    </a:p>
                  </a:txBody>
                  <a:tcPr/>
                </a:tc>
                <a:tc>
                  <a:txBody>
                    <a:bodyPr/>
                    <a:lstStyle/>
                    <a:p>
                      <a:pPr algn="ctr"/>
                      <a:r>
                        <a:rPr lang="fr-FR" sz="2000" b="1" dirty="0" smtClean="0"/>
                        <a:t>25%</a:t>
                      </a:r>
                      <a:endParaRPr lang="fr-FR"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t>50%</a:t>
                      </a:r>
                    </a:p>
                    <a:p>
                      <a:pPr algn="ctr"/>
                      <a:endParaRPr lang="fr-FR" sz="2000" b="1" dirty="0"/>
                    </a:p>
                  </a:txBody>
                  <a:tcPr/>
                </a:tc>
              </a:tr>
              <a:tr h="370840">
                <a:tc>
                  <a:txBody>
                    <a:bodyPr/>
                    <a:lstStyle/>
                    <a:p>
                      <a:pPr algn="ctr"/>
                      <a:r>
                        <a:rPr lang="fr-FR" sz="2000" b="1" dirty="0" smtClean="0"/>
                        <a:t>Entre 21h et 6h</a:t>
                      </a:r>
                      <a:endParaRPr lang="fr-FR"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t>50%</a:t>
                      </a:r>
                    </a:p>
                    <a:p>
                      <a:pPr algn="ctr"/>
                      <a:endParaRPr lang="fr-FR" sz="2000" b="1"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2000" b="1" dirty="0" smtClean="0"/>
                        <a:t>100%</a:t>
                      </a:r>
                    </a:p>
                    <a:p>
                      <a:pPr algn="ctr"/>
                      <a:endParaRPr lang="fr-FR" sz="2000" b="1"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428604"/>
          </a:xfrm>
        </p:spPr>
        <p:txBody>
          <a:bodyPr>
            <a:normAutofit fontScale="90000"/>
          </a:bodyPr>
          <a:lstStyle/>
          <a:p>
            <a:r>
              <a:rPr lang="fr-FR" dirty="0" smtClean="0"/>
              <a:t>1</a:t>
            </a:r>
            <a:r>
              <a:rPr lang="fr-FR" baseline="30000" dirty="0" smtClean="0"/>
              <a:t>ère</a:t>
            </a:r>
            <a:r>
              <a:rPr lang="fr-FR" dirty="0" smtClean="0"/>
              <a:t> étape: détermination de SBG</a:t>
            </a:r>
            <a:endParaRPr lang="fr-FR" dirty="0"/>
          </a:p>
        </p:txBody>
      </p:sp>
      <p:sp>
        <p:nvSpPr>
          <p:cNvPr id="3" name="Espace réservé du contenu 2"/>
          <p:cNvSpPr>
            <a:spLocks noGrp="1"/>
          </p:cNvSpPr>
          <p:nvPr>
            <p:ph idx="1"/>
          </p:nvPr>
        </p:nvSpPr>
        <p:spPr>
          <a:xfrm>
            <a:off x="0" y="500042"/>
            <a:ext cx="9144000" cy="4071966"/>
          </a:xfrm>
        </p:spPr>
        <p:txBody>
          <a:bodyPr>
            <a:normAutofit lnSpcReduction="10000"/>
          </a:bodyPr>
          <a:lstStyle/>
          <a:p>
            <a:pPr>
              <a:buNone/>
            </a:pPr>
            <a:r>
              <a:rPr lang="fr-FR" dirty="0" smtClean="0"/>
              <a:t>Le salaire brut global est composé de:</a:t>
            </a:r>
          </a:p>
          <a:p>
            <a:pPr>
              <a:buNone/>
            </a:pPr>
            <a:r>
              <a:rPr lang="fr-FR" sz="2300" b="1" dirty="0" smtClean="0">
                <a:solidFill>
                  <a:srgbClr val="FF0000"/>
                </a:solidFill>
              </a:rPr>
              <a:t>Salaire de base+heures supplémentaires+Primes+indemnités+avantage</a:t>
            </a:r>
          </a:p>
          <a:p>
            <a:pPr>
              <a:buNone/>
            </a:pPr>
            <a:r>
              <a:rPr lang="fr-FR" dirty="0" smtClean="0"/>
              <a:t>C. Primes</a:t>
            </a:r>
          </a:p>
          <a:p>
            <a:pPr>
              <a:buNone/>
            </a:pPr>
            <a:r>
              <a:rPr lang="fr-FR" sz="2400" dirty="0" smtClean="0"/>
              <a:t>Ce sont des majorations de salaire octroyées par l’employeur à ses employés à titre d’aide et de motivation </a:t>
            </a:r>
          </a:p>
          <a:p>
            <a:pPr>
              <a:buNone/>
            </a:pPr>
            <a:r>
              <a:rPr lang="fr-FR" sz="2400" dirty="0" smtClean="0"/>
              <a:t>Exemple: prime d’assiduité, de présence, d’ancienneté, de rendement, de risque, de mariage…</a:t>
            </a:r>
          </a:p>
          <a:p>
            <a:pPr>
              <a:buNone/>
            </a:pPr>
            <a:r>
              <a:rPr lang="fr-FR" sz="2400" dirty="0" smtClean="0"/>
              <a:t>remarque: la prime d’ancienneté est obligatoire, les autres sont facultatives</a:t>
            </a:r>
          </a:p>
          <a:p>
            <a:pPr>
              <a:buNone/>
            </a:pPr>
            <a:r>
              <a:rPr lang="fr-FR" sz="2300" b="1" dirty="0" smtClean="0">
                <a:solidFill>
                  <a:srgbClr val="0070C0"/>
                </a:solidFill>
              </a:rPr>
              <a:t>Primes d’ancienneté = ( Salaire de base + heures supplémentaire) x taux</a:t>
            </a:r>
          </a:p>
          <a:p>
            <a:pPr>
              <a:buNone/>
            </a:pPr>
            <a:endParaRPr lang="fr-FR" dirty="0" smtClean="0"/>
          </a:p>
          <a:p>
            <a:pPr>
              <a:buNone/>
            </a:pPr>
            <a:endParaRPr lang="fr-FR" dirty="0"/>
          </a:p>
        </p:txBody>
      </p:sp>
      <p:graphicFrame>
        <p:nvGraphicFramePr>
          <p:cNvPr id="4" name="Tableau 3"/>
          <p:cNvGraphicFramePr>
            <a:graphicFrameLocks noGrp="1"/>
          </p:cNvGraphicFramePr>
          <p:nvPr/>
        </p:nvGraphicFramePr>
        <p:xfrm>
          <a:off x="1357290" y="4663440"/>
          <a:ext cx="6096000" cy="2194560"/>
        </p:xfrm>
        <a:graphic>
          <a:graphicData uri="http://schemas.openxmlformats.org/drawingml/2006/table">
            <a:tbl>
              <a:tblPr firstRow="1" bandRow="1">
                <a:tableStyleId>{5C22544A-7EE6-4342-B048-85BDC9FD1C3A}</a:tableStyleId>
              </a:tblPr>
              <a:tblGrid>
                <a:gridCol w="3048000"/>
                <a:gridCol w="3048000"/>
              </a:tblGrid>
              <a:tr h="287496">
                <a:tc>
                  <a:txBody>
                    <a:bodyPr/>
                    <a:lstStyle/>
                    <a:p>
                      <a:pPr algn="ctr"/>
                      <a:r>
                        <a:rPr lang="fr-FR" dirty="0" smtClean="0"/>
                        <a:t>Ancienneté</a:t>
                      </a:r>
                      <a:endParaRPr lang="fr-FR" dirty="0"/>
                    </a:p>
                  </a:txBody>
                  <a:tcPr/>
                </a:tc>
                <a:tc>
                  <a:txBody>
                    <a:bodyPr/>
                    <a:lstStyle/>
                    <a:p>
                      <a:pPr algn="ctr"/>
                      <a:r>
                        <a:rPr lang="fr-FR" dirty="0" smtClean="0"/>
                        <a:t>Taux</a:t>
                      </a:r>
                      <a:endParaRPr lang="fr-FR" dirty="0"/>
                    </a:p>
                  </a:txBody>
                  <a:tcPr/>
                </a:tc>
              </a:tr>
              <a:tr h="287496">
                <a:tc>
                  <a:txBody>
                    <a:bodyPr/>
                    <a:lstStyle/>
                    <a:p>
                      <a:pPr algn="ctr"/>
                      <a:r>
                        <a:rPr lang="fr-FR" dirty="0" smtClean="0"/>
                        <a:t>Plus de 2 ans</a:t>
                      </a:r>
                      <a:endParaRPr lang="fr-FR" dirty="0"/>
                    </a:p>
                  </a:txBody>
                  <a:tcPr/>
                </a:tc>
                <a:tc>
                  <a:txBody>
                    <a:bodyPr/>
                    <a:lstStyle/>
                    <a:p>
                      <a:pPr algn="ctr"/>
                      <a:r>
                        <a:rPr lang="fr-FR" dirty="0" smtClean="0"/>
                        <a:t>5</a:t>
                      </a:r>
                      <a:r>
                        <a:rPr lang="fr-FR" sz="1800" b="1" dirty="0" smtClean="0"/>
                        <a:t>%</a:t>
                      </a:r>
                      <a:endParaRPr lang="fr-FR" dirty="0"/>
                    </a:p>
                  </a:txBody>
                  <a:tcPr/>
                </a:tc>
              </a:tr>
              <a:tr h="287496">
                <a:tc>
                  <a:txBody>
                    <a:bodyPr/>
                    <a:lstStyle/>
                    <a:p>
                      <a:pPr algn="ctr"/>
                      <a:r>
                        <a:rPr lang="fr-FR" dirty="0" smtClean="0"/>
                        <a:t>Plus de 5 ans</a:t>
                      </a:r>
                      <a:endParaRPr lang="fr-FR" dirty="0"/>
                    </a:p>
                  </a:txBody>
                  <a:tcPr/>
                </a:tc>
                <a:tc>
                  <a:txBody>
                    <a:bodyPr/>
                    <a:lstStyle/>
                    <a:p>
                      <a:pPr algn="ctr"/>
                      <a:r>
                        <a:rPr lang="fr-FR" sz="1800" b="1" dirty="0" smtClean="0"/>
                        <a:t>10%</a:t>
                      </a:r>
                      <a:endParaRPr lang="fr-FR" dirty="0"/>
                    </a:p>
                  </a:txBody>
                  <a:tcPr/>
                </a:tc>
              </a:tr>
              <a:tr h="287496">
                <a:tc>
                  <a:txBody>
                    <a:bodyPr/>
                    <a:lstStyle/>
                    <a:p>
                      <a:pPr algn="ctr"/>
                      <a:r>
                        <a:rPr lang="fr-FR" dirty="0" smtClean="0"/>
                        <a:t>Plus de 12 ans</a:t>
                      </a:r>
                      <a:endParaRPr lang="fr-FR" dirty="0"/>
                    </a:p>
                  </a:txBody>
                  <a:tcPr/>
                </a:tc>
                <a:tc>
                  <a:txBody>
                    <a:bodyPr/>
                    <a:lstStyle/>
                    <a:p>
                      <a:pPr algn="ctr"/>
                      <a:r>
                        <a:rPr lang="fr-FR" sz="1800" b="1" dirty="0" smtClean="0"/>
                        <a:t>15%</a:t>
                      </a:r>
                      <a:endParaRPr lang="fr-FR" dirty="0"/>
                    </a:p>
                  </a:txBody>
                  <a:tcPr/>
                </a:tc>
              </a:tr>
              <a:tr h="287496">
                <a:tc>
                  <a:txBody>
                    <a:bodyPr/>
                    <a:lstStyle/>
                    <a:p>
                      <a:pPr algn="ctr"/>
                      <a:r>
                        <a:rPr lang="fr-FR" dirty="0" smtClean="0"/>
                        <a:t>Plus de 20 ans</a:t>
                      </a:r>
                      <a:endParaRPr lang="fr-FR" dirty="0"/>
                    </a:p>
                  </a:txBody>
                  <a:tcPr/>
                </a:tc>
                <a:tc>
                  <a:txBody>
                    <a:bodyPr/>
                    <a:lstStyle/>
                    <a:p>
                      <a:pPr algn="ctr"/>
                      <a:r>
                        <a:rPr lang="fr-FR" sz="1800" b="1" dirty="0" smtClean="0"/>
                        <a:t>20%</a:t>
                      </a:r>
                      <a:endParaRPr lang="fr-FR" dirty="0"/>
                    </a:p>
                  </a:txBody>
                  <a:tcPr/>
                </a:tc>
              </a:tr>
              <a:tr h="287496">
                <a:tc>
                  <a:txBody>
                    <a:bodyPr/>
                    <a:lstStyle/>
                    <a:p>
                      <a:pPr algn="ctr"/>
                      <a:r>
                        <a:rPr lang="fr-FR" dirty="0" smtClean="0"/>
                        <a:t>Plus de 25 ans</a:t>
                      </a:r>
                      <a:endParaRPr lang="fr-FR" dirty="0"/>
                    </a:p>
                  </a:txBody>
                  <a:tcPr/>
                </a:tc>
                <a:tc>
                  <a:txBody>
                    <a:bodyPr/>
                    <a:lstStyle/>
                    <a:p>
                      <a:pPr algn="ctr"/>
                      <a:r>
                        <a:rPr lang="fr-FR" sz="1800" b="1" dirty="0" smtClean="0"/>
                        <a:t>25%</a:t>
                      </a:r>
                      <a:endParaRPr lang="fr-FR"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511156"/>
          </a:xfrm>
        </p:spPr>
        <p:txBody>
          <a:bodyPr>
            <a:normAutofit fontScale="90000"/>
          </a:bodyPr>
          <a:lstStyle/>
          <a:p>
            <a:r>
              <a:rPr lang="fr-FR" dirty="0" smtClean="0"/>
              <a:t>1</a:t>
            </a:r>
            <a:r>
              <a:rPr lang="fr-FR" baseline="30000" dirty="0" smtClean="0"/>
              <a:t>ère</a:t>
            </a:r>
            <a:r>
              <a:rPr lang="fr-FR" dirty="0" smtClean="0"/>
              <a:t> étape: détermination de SBG</a:t>
            </a:r>
            <a:endParaRPr lang="fr-FR" dirty="0"/>
          </a:p>
        </p:txBody>
      </p:sp>
      <p:sp>
        <p:nvSpPr>
          <p:cNvPr id="3" name="Espace réservé du contenu 2"/>
          <p:cNvSpPr>
            <a:spLocks noGrp="1"/>
          </p:cNvSpPr>
          <p:nvPr>
            <p:ph idx="1"/>
          </p:nvPr>
        </p:nvSpPr>
        <p:spPr>
          <a:xfrm>
            <a:off x="0" y="857232"/>
            <a:ext cx="9144000" cy="6000768"/>
          </a:xfrm>
        </p:spPr>
        <p:txBody>
          <a:bodyPr>
            <a:normAutofit/>
          </a:bodyPr>
          <a:lstStyle/>
          <a:p>
            <a:pPr>
              <a:buNone/>
            </a:pPr>
            <a:r>
              <a:rPr lang="fr-FR" dirty="0" smtClean="0"/>
              <a:t>Le salaire brut global est composé de:</a:t>
            </a:r>
          </a:p>
          <a:p>
            <a:pPr>
              <a:buNone/>
            </a:pPr>
            <a:r>
              <a:rPr lang="fr-FR" sz="2300" b="1" dirty="0" smtClean="0">
                <a:solidFill>
                  <a:srgbClr val="FF0000"/>
                </a:solidFill>
              </a:rPr>
              <a:t>Salaire de base+heures supplémentaires+Primes+indemnités+avantage</a:t>
            </a:r>
          </a:p>
          <a:p>
            <a:pPr>
              <a:buNone/>
            </a:pPr>
            <a:r>
              <a:rPr lang="fr-FR" sz="2300" b="1" dirty="0">
                <a:solidFill>
                  <a:srgbClr val="0070C0"/>
                </a:solidFill>
              </a:rPr>
              <a:t>D</a:t>
            </a:r>
            <a:r>
              <a:rPr lang="fr-FR" sz="2300" b="1" dirty="0" smtClean="0">
                <a:solidFill>
                  <a:srgbClr val="0070C0"/>
                </a:solidFill>
              </a:rPr>
              <a:t>. Indemnité</a:t>
            </a:r>
          </a:p>
          <a:p>
            <a:pPr>
              <a:buNone/>
            </a:pPr>
            <a:r>
              <a:rPr lang="fr-FR" sz="2300" b="1" dirty="0" smtClean="0"/>
              <a:t>Ce sont des sommes d’argents attribuées à un salaire en réparation d’un dommage, en compensation de certains frais, ou pour tenir compte de la valeur des services rendus.</a:t>
            </a:r>
          </a:p>
          <a:p>
            <a:pPr>
              <a:buNone/>
            </a:pPr>
            <a:r>
              <a:rPr lang="fr-FR" sz="2300" b="1" dirty="0" smtClean="0"/>
              <a:t>Exemple: indemnité de transport, de déplacement, de panier, de licenciement</a:t>
            </a:r>
          </a:p>
          <a:p>
            <a:pPr>
              <a:buNone/>
            </a:pPr>
            <a:r>
              <a:rPr lang="fr-FR" sz="2300" b="1" dirty="0">
                <a:solidFill>
                  <a:srgbClr val="0070C0"/>
                </a:solidFill>
              </a:rPr>
              <a:t>E</a:t>
            </a:r>
            <a:r>
              <a:rPr lang="fr-FR" sz="2300" b="1" dirty="0" smtClean="0">
                <a:solidFill>
                  <a:srgbClr val="0070C0"/>
                </a:solidFill>
              </a:rPr>
              <a:t>. Avantage:</a:t>
            </a:r>
          </a:p>
          <a:p>
            <a:pPr>
              <a:buNone/>
            </a:pPr>
            <a:r>
              <a:rPr lang="fr-FR" sz="2300" b="1" dirty="0" smtClean="0"/>
              <a:t>Ce sont des allègements des dépenses personnelles pour le salarié prise en charge en </a:t>
            </a:r>
            <a:r>
              <a:rPr lang="fr-FR" sz="2300" b="1" dirty="0" err="1" smtClean="0"/>
              <a:t>gtotalité</a:t>
            </a:r>
            <a:r>
              <a:rPr lang="fr-FR" sz="2300" b="1" dirty="0" smtClean="0"/>
              <a:t> ou en partie par l’employeur, ils peuvent être en argent ou en nature.</a:t>
            </a:r>
          </a:p>
          <a:p>
            <a:pPr>
              <a:buNone/>
            </a:pPr>
            <a:r>
              <a:rPr lang="fr-FR" sz="2300" b="1" dirty="0" smtClean="0"/>
              <a:t>Exemple: logement, chauffeur, jardinier, eau , électricité , téléphone…</a:t>
            </a:r>
          </a:p>
          <a:p>
            <a:pPr>
              <a:buNone/>
            </a:pPr>
            <a:endParaRPr lang="fr-FR" sz="2300" b="1" dirty="0" smtClean="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a:t>
            </a:r>
            <a:r>
              <a:rPr lang="fr-FR" baseline="30000" dirty="0" smtClean="0"/>
              <a:t>ème</a:t>
            </a:r>
            <a:r>
              <a:rPr lang="fr-FR" dirty="0" smtClean="0"/>
              <a:t> étape: détermination de SBI</a:t>
            </a:r>
            <a:endParaRPr lang="fr-FR" dirty="0"/>
          </a:p>
        </p:txBody>
      </p:sp>
      <p:sp>
        <p:nvSpPr>
          <p:cNvPr id="3" name="Espace réservé du contenu 2"/>
          <p:cNvSpPr>
            <a:spLocks noGrp="1"/>
          </p:cNvSpPr>
          <p:nvPr>
            <p:ph idx="1"/>
          </p:nvPr>
        </p:nvSpPr>
        <p:spPr>
          <a:xfrm>
            <a:off x="428596" y="1428736"/>
            <a:ext cx="8229600" cy="3071833"/>
          </a:xfrm>
        </p:spPr>
        <p:txBody>
          <a:bodyPr>
            <a:normAutofit/>
          </a:bodyPr>
          <a:lstStyle/>
          <a:p>
            <a:pPr>
              <a:buNone/>
            </a:pPr>
            <a:endParaRPr lang="fr-FR" dirty="0" smtClean="0"/>
          </a:p>
          <a:p>
            <a:pPr>
              <a:buNone/>
            </a:pPr>
            <a:endParaRPr lang="fr-FR" dirty="0" smtClean="0"/>
          </a:p>
          <a:p>
            <a:pPr>
              <a:buNone/>
            </a:pPr>
            <a:endParaRPr lang="fr-FR" dirty="0"/>
          </a:p>
          <a:p>
            <a:pPr>
              <a:buNone/>
            </a:pPr>
            <a:r>
              <a:rPr lang="fr-FR" dirty="0" smtClean="0"/>
              <a:t>Les éléments exonérés sont généralement les frais de déplacements justifiés.</a:t>
            </a:r>
          </a:p>
          <a:p>
            <a:pPr>
              <a:buNone/>
            </a:pPr>
            <a:endParaRPr lang="fr-FR" dirty="0"/>
          </a:p>
        </p:txBody>
      </p:sp>
      <p:sp>
        <p:nvSpPr>
          <p:cNvPr id="4" name="Rectangle 3"/>
          <p:cNvSpPr/>
          <p:nvPr/>
        </p:nvSpPr>
        <p:spPr>
          <a:xfrm>
            <a:off x="785786" y="1643050"/>
            <a:ext cx="7286676" cy="92869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dirty="0" smtClean="0"/>
              <a:t>SBI = SBG – les éléments exonérés</a:t>
            </a:r>
          </a:p>
          <a:p>
            <a:pPr algn="ct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aseline="30000" dirty="0"/>
              <a:t>3</a:t>
            </a:r>
            <a:r>
              <a:rPr lang="fr-FR" baseline="30000" dirty="0" smtClean="0"/>
              <a:t>ème</a:t>
            </a:r>
            <a:r>
              <a:rPr lang="fr-FR" dirty="0" smtClean="0"/>
              <a:t> étape: détermination de SNI</a:t>
            </a:r>
            <a:endParaRPr lang="fr-FR" dirty="0"/>
          </a:p>
        </p:txBody>
      </p:sp>
      <p:sp>
        <p:nvSpPr>
          <p:cNvPr id="3" name="Espace réservé du contenu 2"/>
          <p:cNvSpPr>
            <a:spLocks noGrp="1"/>
          </p:cNvSpPr>
          <p:nvPr>
            <p:ph idx="1"/>
          </p:nvPr>
        </p:nvSpPr>
        <p:spPr>
          <a:xfrm>
            <a:off x="0" y="1285860"/>
            <a:ext cx="9144000" cy="5257800"/>
          </a:xfrm>
        </p:spPr>
        <p:txBody>
          <a:bodyPr>
            <a:normAutofit fontScale="85000" lnSpcReduction="10000"/>
          </a:bodyPr>
          <a:lstStyle/>
          <a:p>
            <a:pPr>
              <a:buNone/>
            </a:pPr>
            <a:endParaRPr lang="fr-FR" dirty="0" smtClean="0"/>
          </a:p>
          <a:p>
            <a:pPr>
              <a:buNone/>
            </a:pPr>
            <a:endParaRPr lang="fr-FR" dirty="0"/>
          </a:p>
          <a:p>
            <a:pPr>
              <a:buNone/>
            </a:pPr>
            <a:r>
              <a:rPr lang="fr-FR" dirty="0" smtClean="0"/>
              <a:t>Les déductions sur salaire sont:</a:t>
            </a:r>
          </a:p>
          <a:p>
            <a:pPr>
              <a:buNone/>
            </a:pPr>
            <a:r>
              <a:rPr lang="fr-FR" sz="2800" dirty="0" smtClean="0"/>
              <a:t>Frais professionnel:  FP = ( SBI – Avantages) x 20</a:t>
            </a:r>
            <a:r>
              <a:rPr lang="fr-FR" sz="2800" b="1" dirty="0" smtClean="0"/>
              <a:t>%</a:t>
            </a:r>
            <a:r>
              <a:rPr lang="fr-FR" sz="2800" dirty="0" smtClean="0"/>
              <a:t> </a:t>
            </a:r>
            <a:r>
              <a:rPr lang="fr-FR" sz="2400" b="1" dirty="0" smtClean="0"/>
              <a:t>Plafond: 2500</a:t>
            </a:r>
            <a:endParaRPr lang="fr-FR" sz="2800" b="1" dirty="0" smtClean="0"/>
          </a:p>
          <a:p>
            <a:pPr>
              <a:buNone/>
            </a:pPr>
            <a:r>
              <a:rPr lang="fr-FR" sz="2800" dirty="0" smtClean="0"/>
              <a:t>Cotisation à la CNSS:  CNSS = SBI </a:t>
            </a:r>
            <a:r>
              <a:rPr lang="fr-FR" sz="2400" b="1" dirty="0" smtClean="0"/>
              <a:t>x4,29 %                </a:t>
            </a:r>
            <a:r>
              <a:rPr lang="fr-FR" sz="2800" b="1" dirty="0" smtClean="0"/>
              <a:t>Plafond: 257,4</a:t>
            </a:r>
          </a:p>
          <a:p>
            <a:pPr>
              <a:buNone/>
            </a:pPr>
            <a:r>
              <a:rPr lang="fr-FR" sz="2800" dirty="0" smtClean="0"/>
              <a:t>Cotisation à l’AMO:     AMO = SBI x 2</a:t>
            </a:r>
            <a:r>
              <a:rPr lang="fr-FR" sz="2800" b="1" dirty="0" smtClean="0"/>
              <a:t>%</a:t>
            </a:r>
            <a:r>
              <a:rPr lang="fr-FR" sz="2800" dirty="0" smtClean="0"/>
              <a:t>                  </a:t>
            </a:r>
            <a:r>
              <a:rPr lang="fr-FR" sz="2800" b="1" dirty="0" smtClean="0"/>
              <a:t>sans plafond</a:t>
            </a:r>
          </a:p>
          <a:p>
            <a:pPr>
              <a:buNone/>
            </a:pPr>
            <a:r>
              <a:rPr lang="fr-FR" sz="2800" dirty="0" smtClean="0"/>
              <a:t>Cotisation à la CMIR:  CMIR = SBI x taux          </a:t>
            </a:r>
            <a:r>
              <a:rPr lang="fr-FR" sz="2400" b="1" dirty="0" smtClean="0"/>
              <a:t>Plafond: 6% du SBI</a:t>
            </a:r>
          </a:p>
          <a:p>
            <a:pPr>
              <a:buNone/>
            </a:pPr>
            <a:r>
              <a:rPr lang="fr-FR" dirty="0" smtClean="0"/>
              <a:t>Remboursement des emprunts (capital et intérêts) obtenus pour la construction ou l’acquisition d’un logement économique.</a:t>
            </a:r>
          </a:p>
          <a:p>
            <a:pPr>
              <a:buNone/>
            </a:pPr>
            <a:r>
              <a:rPr lang="fr-FR" sz="2600" dirty="0" smtClean="0"/>
              <a:t>Logement économique : la superficie ≤80</a:t>
            </a:r>
            <a:r>
              <a:rPr lang="fr-FR" sz="2600" b="1" dirty="0" smtClean="0"/>
              <a:t>% et la valeur</a:t>
            </a:r>
            <a:r>
              <a:rPr lang="fr-FR" sz="2600" dirty="0" smtClean="0"/>
              <a:t> ≤ 250 000 (HT)</a:t>
            </a:r>
          </a:p>
          <a:p>
            <a:pPr>
              <a:buNone/>
            </a:pPr>
            <a:r>
              <a:rPr lang="fr-FR" sz="2600" b="1" dirty="0" smtClean="0"/>
              <a:t>Dans le cas d’un logement non </a:t>
            </a:r>
            <a:r>
              <a:rPr lang="fr-FR" sz="2600" b="1" dirty="0" err="1" smtClean="0"/>
              <a:t>écq</a:t>
            </a:r>
            <a:r>
              <a:rPr lang="fr-FR" sz="2600" b="1" dirty="0" smtClean="0"/>
              <a:t> mais destiné à l’habitation principale du salarié seuls les intérêts sont déductibles. Plafond: 10 % du SBI  </a:t>
            </a:r>
            <a:endParaRPr lang="fr-FR" sz="2600" dirty="0"/>
          </a:p>
        </p:txBody>
      </p:sp>
      <p:sp>
        <p:nvSpPr>
          <p:cNvPr id="4" name="Rectangle 3"/>
          <p:cNvSpPr/>
          <p:nvPr/>
        </p:nvSpPr>
        <p:spPr>
          <a:xfrm>
            <a:off x="1071538" y="1285860"/>
            <a:ext cx="6858048" cy="64294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sz="3200" b="1" dirty="0" smtClean="0">
                <a:solidFill>
                  <a:srgbClr val="FF0000"/>
                </a:solidFill>
              </a:rPr>
              <a:t>SNI = SBI – Les déductions sur salaire</a:t>
            </a:r>
            <a:endParaRPr lang="fr-FR" sz="3200" b="1"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4</a:t>
            </a:r>
            <a:r>
              <a:rPr lang="fr-FR" baseline="30000" dirty="0" smtClean="0"/>
              <a:t>ème</a:t>
            </a:r>
            <a:r>
              <a:rPr lang="fr-FR" dirty="0" smtClean="0"/>
              <a:t> étape: Calcul de l’IR brut</a:t>
            </a:r>
            <a:endParaRPr lang="fr-FR" dirty="0"/>
          </a:p>
        </p:txBody>
      </p:sp>
      <p:sp>
        <p:nvSpPr>
          <p:cNvPr id="3" name="Espace réservé du contenu 2"/>
          <p:cNvSpPr>
            <a:spLocks noGrp="1"/>
          </p:cNvSpPr>
          <p:nvPr>
            <p:ph idx="1"/>
          </p:nvPr>
        </p:nvSpPr>
        <p:spPr>
          <a:xfrm>
            <a:off x="0" y="1600200"/>
            <a:ext cx="9144000" cy="4525963"/>
          </a:xfrm>
        </p:spPr>
        <p:txBody>
          <a:bodyPr/>
          <a:lstStyle/>
          <a:p>
            <a:r>
              <a:rPr lang="fr-FR" dirty="0" smtClean="0"/>
              <a:t>Barème mensuel de l’IR selon la loi de finance 2015</a:t>
            </a:r>
            <a:endParaRPr lang="fr-FR" dirty="0"/>
          </a:p>
        </p:txBody>
      </p:sp>
      <p:graphicFrame>
        <p:nvGraphicFramePr>
          <p:cNvPr id="4" name="Tableau 3"/>
          <p:cNvGraphicFramePr>
            <a:graphicFrameLocks noGrp="1"/>
          </p:cNvGraphicFramePr>
          <p:nvPr/>
        </p:nvGraphicFramePr>
        <p:xfrm>
          <a:off x="714349" y="2428868"/>
          <a:ext cx="7429551" cy="2865120"/>
        </p:xfrm>
        <a:graphic>
          <a:graphicData uri="http://schemas.openxmlformats.org/drawingml/2006/table">
            <a:tbl>
              <a:tblPr firstRow="1" bandRow="1">
                <a:tableStyleId>{5C22544A-7EE6-4342-B048-85BDC9FD1C3A}</a:tableStyleId>
              </a:tblPr>
              <a:tblGrid>
                <a:gridCol w="2476517"/>
                <a:gridCol w="2476517"/>
                <a:gridCol w="2476517"/>
              </a:tblGrid>
              <a:tr h="370840">
                <a:tc>
                  <a:txBody>
                    <a:bodyPr/>
                    <a:lstStyle/>
                    <a:p>
                      <a:pPr algn="ctr"/>
                      <a:r>
                        <a:rPr lang="fr-FR" sz="1800" dirty="0" smtClean="0"/>
                        <a:t>Tranche de revenu (</a:t>
                      </a:r>
                      <a:r>
                        <a:rPr lang="fr-FR" sz="1800" dirty="0" err="1" smtClean="0"/>
                        <a:t>dh</a:t>
                      </a:r>
                      <a:r>
                        <a:rPr lang="fr-FR" sz="1800" dirty="0" smtClean="0"/>
                        <a:t>)</a:t>
                      </a:r>
                      <a:endParaRPr lang="fr-FR" sz="1800" dirty="0"/>
                    </a:p>
                  </a:txBody>
                  <a:tcPr/>
                </a:tc>
                <a:tc>
                  <a:txBody>
                    <a:bodyPr/>
                    <a:lstStyle/>
                    <a:p>
                      <a:pPr algn="ctr"/>
                      <a:r>
                        <a:rPr lang="fr-FR" sz="1800" dirty="0" smtClean="0"/>
                        <a:t>taux</a:t>
                      </a:r>
                      <a:endParaRPr lang="fr-FR" sz="1800" dirty="0"/>
                    </a:p>
                  </a:txBody>
                  <a:tcPr/>
                </a:tc>
                <a:tc>
                  <a:txBody>
                    <a:bodyPr/>
                    <a:lstStyle/>
                    <a:p>
                      <a:pPr algn="ctr"/>
                      <a:r>
                        <a:rPr lang="fr-FR" sz="1800" dirty="0" smtClean="0"/>
                        <a:t>Somme à déduire</a:t>
                      </a:r>
                      <a:endParaRPr lang="fr-FR" sz="1800" dirty="0"/>
                    </a:p>
                  </a:txBody>
                  <a:tcPr/>
                </a:tc>
              </a:tr>
              <a:tr h="370840">
                <a:tc>
                  <a:txBody>
                    <a:bodyPr/>
                    <a:lstStyle/>
                    <a:p>
                      <a:pPr algn="ctr"/>
                      <a:r>
                        <a:rPr lang="fr-FR" sz="1800" dirty="0" smtClean="0"/>
                        <a:t>0 –</a:t>
                      </a:r>
                      <a:r>
                        <a:rPr lang="fr-FR" sz="1800" baseline="0" dirty="0" smtClean="0"/>
                        <a:t> 2500</a:t>
                      </a:r>
                      <a:endParaRPr lang="fr-FR" sz="1800" dirty="0"/>
                    </a:p>
                  </a:txBody>
                  <a:tcPr/>
                </a:tc>
                <a:tc>
                  <a:txBody>
                    <a:bodyPr/>
                    <a:lstStyle/>
                    <a:p>
                      <a:pPr algn="ctr"/>
                      <a:r>
                        <a:rPr lang="fr-FR" sz="1800" dirty="0" smtClean="0"/>
                        <a:t>0</a:t>
                      </a:r>
                      <a:r>
                        <a:rPr lang="fr-FR" sz="1800" b="1" dirty="0" smtClean="0"/>
                        <a:t>%</a:t>
                      </a:r>
                      <a:endParaRPr lang="fr-FR" sz="1800" dirty="0"/>
                    </a:p>
                  </a:txBody>
                  <a:tcPr/>
                </a:tc>
                <a:tc>
                  <a:txBody>
                    <a:bodyPr/>
                    <a:lstStyle/>
                    <a:p>
                      <a:pPr algn="ctr"/>
                      <a:r>
                        <a:rPr lang="fr-FR" sz="1800" dirty="0" smtClean="0"/>
                        <a:t>0</a:t>
                      </a:r>
                      <a:endParaRPr lang="fr-FR" sz="1800" dirty="0"/>
                    </a:p>
                  </a:txBody>
                  <a:tcPr/>
                </a:tc>
              </a:tr>
              <a:tr h="370840">
                <a:tc>
                  <a:txBody>
                    <a:bodyPr/>
                    <a:lstStyle/>
                    <a:p>
                      <a:pPr algn="ctr"/>
                      <a:r>
                        <a:rPr lang="fr-FR" sz="1800" dirty="0" smtClean="0"/>
                        <a:t>2501 – 4166.67</a:t>
                      </a:r>
                      <a:endParaRPr lang="fr-FR" sz="1800" dirty="0"/>
                    </a:p>
                  </a:txBody>
                  <a:tcPr/>
                </a:tc>
                <a:tc>
                  <a:txBody>
                    <a:bodyPr/>
                    <a:lstStyle/>
                    <a:p>
                      <a:pPr algn="ctr"/>
                      <a:r>
                        <a:rPr lang="fr-FR" sz="1800" dirty="0" smtClean="0"/>
                        <a:t>10</a:t>
                      </a:r>
                      <a:r>
                        <a:rPr lang="fr-FR" sz="1800" b="1" dirty="0" smtClean="0"/>
                        <a:t>%</a:t>
                      </a:r>
                      <a:endParaRPr lang="fr-FR" sz="1800" dirty="0"/>
                    </a:p>
                  </a:txBody>
                  <a:tcPr/>
                </a:tc>
                <a:tc>
                  <a:txBody>
                    <a:bodyPr/>
                    <a:lstStyle/>
                    <a:p>
                      <a:pPr algn="ctr"/>
                      <a:r>
                        <a:rPr lang="fr-FR" sz="1800" dirty="0" smtClean="0"/>
                        <a:t>250</a:t>
                      </a:r>
                      <a:endParaRPr lang="fr-FR" sz="1800" dirty="0"/>
                    </a:p>
                  </a:txBody>
                  <a:tcPr/>
                </a:tc>
              </a:tr>
              <a:tr h="370840">
                <a:tc>
                  <a:txBody>
                    <a:bodyPr/>
                    <a:lstStyle/>
                    <a:p>
                      <a:pPr algn="ctr"/>
                      <a:r>
                        <a:rPr lang="fr-FR" sz="1800" dirty="0" smtClean="0"/>
                        <a:t>4166.68</a:t>
                      </a:r>
                      <a:r>
                        <a:rPr lang="fr-FR" sz="1800" baseline="0" dirty="0" smtClean="0"/>
                        <a:t> – 5000</a:t>
                      </a:r>
                      <a:endParaRPr lang="fr-FR" sz="1800" dirty="0"/>
                    </a:p>
                  </a:txBody>
                  <a:tcPr/>
                </a:tc>
                <a:tc>
                  <a:txBody>
                    <a:bodyPr/>
                    <a:lstStyle/>
                    <a:p>
                      <a:pPr algn="ctr"/>
                      <a:r>
                        <a:rPr lang="fr-FR" sz="1800" dirty="0" smtClean="0"/>
                        <a:t>20</a:t>
                      </a:r>
                      <a:r>
                        <a:rPr lang="fr-FR" sz="1800" b="1" dirty="0" smtClean="0"/>
                        <a:t>%</a:t>
                      </a:r>
                      <a:endParaRPr lang="fr-FR" sz="1800" dirty="0"/>
                    </a:p>
                  </a:txBody>
                  <a:tcPr/>
                </a:tc>
                <a:tc>
                  <a:txBody>
                    <a:bodyPr/>
                    <a:lstStyle/>
                    <a:p>
                      <a:pPr algn="ctr"/>
                      <a:r>
                        <a:rPr lang="fr-FR" sz="1800" dirty="0" smtClean="0"/>
                        <a:t>666.67</a:t>
                      </a:r>
                      <a:endParaRPr lang="fr-FR" sz="1800" dirty="0"/>
                    </a:p>
                  </a:txBody>
                  <a:tcPr/>
                </a:tc>
              </a:tr>
              <a:tr h="46197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baseline="0" dirty="0" smtClean="0"/>
                        <a:t>5001 - 6666.67</a:t>
                      </a:r>
                      <a:endParaRPr lang="fr-FR" sz="1800" dirty="0" smtClean="0"/>
                    </a:p>
                    <a:p>
                      <a:pPr algn="ctr"/>
                      <a:endParaRPr lang="fr-FR" sz="1800" dirty="0"/>
                    </a:p>
                  </a:txBody>
                  <a:tcPr/>
                </a:tc>
                <a:tc>
                  <a:txBody>
                    <a:bodyPr/>
                    <a:lstStyle/>
                    <a:p>
                      <a:pPr algn="ctr"/>
                      <a:r>
                        <a:rPr lang="fr-FR" sz="1800" dirty="0" smtClean="0"/>
                        <a:t>30</a:t>
                      </a:r>
                      <a:r>
                        <a:rPr lang="fr-FR" sz="1800" b="1" dirty="0" smtClean="0"/>
                        <a:t>%</a:t>
                      </a:r>
                      <a:endParaRPr lang="fr-FR" sz="1800" dirty="0"/>
                    </a:p>
                  </a:txBody>
                  <a:tcPr/>
                </a:tc>
                <a:tc>
                  <a:txBody>
                    <a:bodyPr/>
                    <a:lstStyle/>
                    <a:p>
                      <a:pPr algn="ctr"/>
                      <a:r>
                        <a:rPr lang="fr-FR" sz="1800" dirty="0" smtClean="0"/>
                        <a:t>1166.67</a:t>
                      </a:r>
                      <a:endParaRPr lang="fr-FR" sz="1800" dirty="0"/>
                    </a:p>
                  </a:txBody>
                  <a:tcPr/>
                </a:tc>
              </a:tr>
              <a:tr h="370840">
                <a:tc>
                  <a:txBody>
                    <a:bodyPr/>
                    <a:lstStyle/>
                    <a:p>
                      <a:pPr algn="ctr"/>
                      <a:r>
                        <a:rPr lang="fr-FR" sz="1800" dirty="0" smtClean="0"/>
                        <a:t>6666.68 – 15000</a:t>
                      </a:r>
                      <a:endParaRPr lang="fr-FR" sz="1800" dirty="0"/>
                    </a:p>
                  </a:txBody>
                  <a:tcPr/>
                </a:tc>
                <a:tc>
                  <a:txBody>
                    <a:bodyPr/>
                    <a:lstStyle/>
                    <a:p>
                      <a:pPr algn="ctr"/>
                      <a:r>
                        <a:rPr lang="fr-FR" sz="1800" dirty="0" smtClean="0"/>
                        <a:t>34</a:t>
                      </a:r>
                      <a:r>
                        <a:rPr lang="fr-FR" sz="1800" b="1" dirty="0" smtClean="0"/>
                        <a:t>%</a:t>
                      </a:r>
                      <a:endParaRPr lang="fr-FR" sz="1800" dirty="0"/>
                    </a:p>
                  </a:txBody>
                  <a:tcPr/>
                </a:tc>
                <a:tc>
                  <a:txBody>
                    <a:bodyPr/>
                    <a:lstStyle/>
                    <a:p>
                      <a:pPr algn="ctr"/>
                      <a:r>
                        <a:rPr lang="fr-FR" sz="1800" dirty="0" smtClean="0"/>
                        <a:t>1433.33</a:t>
                      </a:r>
                      <a:endParaRPr lang="fr-FR" sz="1800" dirty="0"/>
                    </a:p>
                  </a:txBody>
                  <a:tcPr/>
                </a:tc>
              </a:tr>
              <a:tr h="370840">
                <a:tc>
                  <a:txBody>
                    <a:bodyPr/>
                    <a:lstStyle/>
                    <a:p>
                      <a:pPr algn="ctr"/>
                      <a:r>
                        <a:rPr lang="fr-FR" sz="1800" dirty="0" smtClean="0"/>
                        <a:t>Plus</a:t>
                      </a:r>
                      <a:r>
                        <a:rPr lang="fr-FR" sz="1800" baseline="0" dirty="0" smtClean="0"/>
                        <a:t> de 15 000</a:t>
                      </a:r>
                      <a:endParaRPr lang="fr-FR" sz="1800" dirty="0"/>
                    </a:p>
                  </a:txBody>
                  <a:tcPr/>
                </a:tc>
                <a:tc>
                  <a:txBody>
                    <a:bodyPr/>
                    <a:lstStyle/>
                    <a:p>
                      <a:pPr algn="ctr"/>
                      <a:r>
                        <a:rPr lang="fr-FR" sz="1800" dirty="0" smtClean="0"/>
                        <a:t>38</a:t>
                      </a:r>
                      <a:r>
                        <a:rPr lang="fr-FR" sz="1800" b="1" dirty="0" smtClean="0"/>
                        <a:t>%</a:t>
                      </a:r>
                      <a:endParaRPr lang="fr-FR" sz="1800" dirty="0"/>
                    </a:p>
                  </a:txBody>
                  <a:tcPr/>
                </a:tc>
                <a:tc>
                  <a:txBody>
                    <a:bodyPr/>
                    <a:lstStyle/>
                    <a:p>
                      <a:pPr algn="ctr"/>
                      <a:r>
                        <a:rPr lang="fr-FR" sz="1800" dirty="0" smtClean="0"/>
                        <a:t>2033.33</a:t>
                      </a:r>
                      <a:endParaRPr lang="fr-FR" sz="1800" dirty="0"/>
                    </a:p>
                  </a:txBody>
                  <a:tcPr/>
                </a:tc>
              </a:tr>
            </a:tbl>
          </a:graphicData>
        </a:graphic>
      </p:graphicFrame>
      <p:sp>
        <p:nvSpPr>
          <p:cNvPr id="5" name="ZoneTexte 4"/>
          <p:cNvSpPr txBox="1"/>
          <p:nvPr/>
        </p:nvSpPr>
        <p:spPr>
          <a:xfrm>
            <a:off x="785786" y="5572140"/>
            <a:ext cx="5153911" cy="461665"/>
          </a:xfrm>
          <a:prstGeom prst="rect">
            <a:avLst/>
          </a:prstGeom>
          <a:noFill/>
        </p:spPr>
        <p:txBody>
          <a:bodyPr wrap="none" rtlCol="0">
            <a:spAutoFit/>
          </a:bodyPr>
          <a:lstStyle/>
          <a:p>
            <a:r>
              <a:rPr lang="fr-FR" sz="2400" b="1" dirty="0" smtClean="0">
                <a:solidFill>
                  <a:srgbClr val="FF0000"/>
                </a:solidFill>
              </a:rPr>
              <a:t>IR brut = SNI x taux – Somme à déduire</a:t>
            </a:r>
            <a:endParaRPr lang="fr-FR" sz="2400" b="1"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5</a:t>
            </a:r>
            <a:r>
              <a:rPr lang="fr-FR" baseline="30000" dirty="0" smtClean="0"/>
              <a:t>ème</a:t>
            </a:r>
            <a:r>
              <a:rPr lang="fr-FR" dirty="0" smtClean="0"/>
              <a:t> étape: Calcul de l’IR brut</a:t>
            </a:r>
            <a:endParaRPr lang="fr-FR" dirty="0"/>
          </a:p>
        </p:txBody>
      </p:sp>
      <p:sp>
        <p:nvSpPr>
          <p:cNvPr id="3" name="Espace réservé du contenu 2"/>
          <p:cNvSpPr>
            <a:spLocks noGrp="1"/>
          </p:cNvSpPr>
          <p:nvPr>
            <p:ph idx="1"/>
          </p:nvPr>
        </p:nvSpPr>
        <p:spPr>
          <a:xfrm>
            <a:off x="457200" y="1600201"/>
            <a:ext cx="8229600" cy="757230"/>
          </a:xfrm>
        </p:spPr>
        <p:style>
          <a:lnRef idx="2">
            <a:schemeClr val="accent1"/>
          </a:lnRef>
          <a:fillRef idx="1">
            <a:schemeClr val="lt1"/>
          </a:fillRef>
          <a:effectRef idx="0">
            <a:schemeClr val="accent1"/>
          </a:effectRef>
          <a:fontRef idx="minor">
            <a:schemeClr val="dk1"/>
          </a:fontRef>
        </p:style>
        <p:txBody>
          <a:bodyPr/>
          <a:lstStyle/>
          <a:p>
            <a:pPr>
              <a:buNone/>
            </a:pPr>
            <a:r>
              <a:rPr lang="fr-FR" dirty="0" smtClean="0"/>
              <a:t>    IR net = IR brut – les déductions sur impôt</a:t>
            </a:r>
            <a:endParaRPr lang="fr-FR" dirty="0"/>
          </a:p>
        </p:txBody>
      </p:sp>
      <p:sp>
        <p:nvSpPr>
          <p:cNvPr id="4" name="ZoneTexte 3"/>
          <p:cNvSpPr txBox="1"/>
          <p:nvPr/>
        </p:nvSpPr>
        <p:spPr>
          <a:xfrm>
            <a:off x="428596" y="2357430"/>
            <a:ext cx="8001055" cy="2246769"/>
          </a:xfrm>
          <a:prstGeom prst="rect">
            <a:avLst/>
          </a:prstGeom>
          <a:noFill/>
        </p:spPr>
        <p:txBody>
          <a:bodyPr wrap="square" rtlCol="0">
            <a:spAutoFit/>
          </a:bodyPr>
          <a:lstStyle/>
          <a:p>
            <a:r>
              <a:rPr lang="fr-FR" sz="2800" dirty="0" smtClean="0"/>
              <a:t>Les déductions sur impôt sont généralement les charges de famille. Celle-ci sont fixées à 30 </a:t>
            </a:r>
            <a:r>
              <a:rPr lang="fr-FR" sz="2800" dirty="0" err="1" smtClean="0"/>
              <a:t>dh</a:t>
            </a:r>
            <a:r>
              <a:rPr lang="fr-FR" sz="2800" dirty="0" smtClean="0"/>
              <a:t> par personne et par mois avec un plafond de 180 </a:t>
            </a:r>
            <a:r>
              <a:rPr lang="fr-FR" sz="2800" dirty="0" err="1" smtClean="0"/>
              <a:t>dh</a:t>
            </a:r>
            <a:r>
              <a:rPr lang="fr-FR" sz="2800" dirty="0" smtClean="0"/>
              <a:t>. Les personnes à charge sont le conjoint et les enfants dans la limite de 6 personnes.</a:t>
            </a:r>
            <a:endParaRPr lang="fr-F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714356"/>
          </a:xfrm>
        </p:spPr>
        <p:txBody>
          <a:bodyPr>
            <a:normAutofit fontScale="90000"/>
          </a:bodyPr>
          <a:lstStyle/>
          <a:p>
            <a:r>
              <a:rPr lang="fr-FR" dirty="0" smtClean="0"/>
              <a:t>Exercice 2</a:t>
            </a:r>
            <a:endParaRPr lang="fr-FR" dirty="0"/>
          </a:p>
        </p:txBody>
      </p:sp>
      <p:sp>
        <p:nvSpPr>
          <p:cNvPr id="3" name="Espace réservé du contenu 2"/>
          <p:cNvSpPr>
            <a:spLocks noGrp="1"/>
          </p:cNvSpPr>
          <p:nvPr>
            <p:ph idx="1"/>
          </p:nvPr>
        </p:nvSpPr>
        <p:spPr>
          <a:xfrm>
            <a:off x="357158" y="571480"/>
            <a:ext cx="8229600" cy="4740277"/>
          </a:xfrm>
        </p:spPr>
        <p:txBody>
          <a:bodyPr>
            <a:normAutofit/>
          </a:bodyPr>
          <a:lstStyle/>
          <a:p>
            <a:pPr>
              <a:buNone/>
            </a:pPr>
            <a:r>
              <a:rPr lang="fr-FR" sz="2400" dirty="0" smtClean="0"/>
              <a:t>Mr AYMAN met à votre disposition les éléments suivants relatifs à son revenu salarial au titre du mois de mai 2010. </a:t>
            </a:r>
            <a:endParaRPr lang="fr-FR" sz="2400" dirty="0"/>
          </a:p>
        </p:txBody>
      </p:sp>
      <p:graphicFrame>
        <p:nvGraphicFramePr>
          <p:cNvPr id="4" name="Tableau 3"/>
          <p:cNvGraphicFramePr>
            <a:graphicFrameLocks noGrp="1"/>
          </p:cNvGraphicFramePr>
          <p:nvPr/>
        </p:nvGraphicFramePr>
        <p:xfrm>
          <a:off x="0" y="1428736"/>
          <a:ext cx="5072066" cy="3840480"/>
        </p:xfrm>
        <a:graphic>
          <a:graphicData uri="http://schemas.openxmlformats.org/drawingml/2006/table">
            <a:tbl>
              <a:tblPr firstRow="1" bandRow="1">
                <a:tableStyleId>{5940675A-B579-460E-94D1-54222C63F5DA}</a:tableStyleId>
              </a:tblPr>
              <a:tblGrid>
                <a:gridCol w="3249292"/>
                <a:gridCol w="1822774"/>
              </a:tblGrid>
              <a:tr h="435918">
                <a:tc>
                  <a:txBody>
                    <a:bodyPr/>
                    <a:lstStyle/>
                    <a:p>
                      <a:r>
                        <a:rPr lang="fr-FR" sz="2400" dirty="0" smtClean="0"/>
                        <a:t>Salaire de base</a:t>
                      </a:r>
                      <a:endParaRPr lang="fr-FR" sz="2400" b="1" dirty="0"/>
                    </a:p>
                  </a:txBody>
                  <a:tcPr/>
                </a:tc>
                <a:tc>
                  <a:txBody>
                    <a:bodyPr/>
                    <a:lstStyle/>
                    <a:p>
                      <a:r>
                        <a:rPr lang="fr-FR" sz="2400" dirty="0" smtClean="0"/>
                        <a:t>5 200,00 </a:t>
                      </a:r>
                      <a:endParaRPr lang="fr-FR" sz="2400" b="1" dirty="0"/>
                    </a:p>
                  </a:txBody>
                  <a:tcPr/>
                </a:tc>
              </a:tr>
              <a:tr h="435918">
                <a:tc>
                  <a:txBody>
                    <a:bodyPr/>
                    <a:lstStyle/>
                    <a:p>
                      <a:r>
                        <a:rPr lang="fr-FR" sz="2400" dirty="0" smtClean="0"/>
                        <a:t>Prime d'ancienneté </a:t>
                      </a:r>
                      <a:endParaRPr lang="fr-FR" sz="2400" b="1" dirty="0"/>
                    </a:p>
                  </a:txBody>
                  <a:tcPr/>
                </a:tc>
                <a:tc>
                  <a:txBody>
                    <a:bodyPr/>
                    <a:lstStyle/>
                    <a:p>
                      <a:r>
                        <a:rPr lang="fr-FR" sz="2400" dirty="0" smtClean="0"/>
                        <a:t>520,00 </a:t>
                      </a:r>
                      <a:endParaRPr lang="fr-FR" sz="2400" b="1" dirty="0"/>
                    </a:p>
                  </a:txBody>
                  <a:tcPr/>
                </a:tc>
              </a:tr>
              <a:tr h="435918">
                <a:tc>
                  <a:txBody>
                    <a:bodyPr/>
                    <a:lstStyle/>
                    <a:p>
                      <a:r>
                        <a:rPr lang="fr-FR" sz="2400" dirty="0" smtClean="0"/>
                        <a:t>Indemnité de responsabilité </a:t>
                      </a:r>
                      <a:endParaRPr lang="fr-FR" sz="2400" b="1" dirty="0"/>
                    </a:p>
                  </a:txBody>
                  <a:tcPr/>
                </a:tc>
                <a:tc>
                  <a:txBody>
                    <a:bodyPr/>
                    <a:lstStyle/>
                    <a:p>
                      <a:r>
                        <a:rPr lang="fr-FR" sz="2400" dirty="0" smtClean="0"/>
                        <a:t>600,00 </a:t>
                      </a:r>
                      <a:endParaRPr lang="fr-FR" sz="2400" b="1" dirty="0"/>
                    </a:p>
                  </a:txBody>
                  <a:tcPr/>
                </a:tc>
              </a:tr>
              <a:tr h="771239">
                <a:tc>
                  <a:txBody>
                    <a:bodyPr/>
                    <a:lstStyle/>
                    <a:p>
                      <a:r>
                        <a:rPr lang="fr-FR" sz="2400" dirty="0" smtClean="0"/>
                        <a:t>Indemnité de déplacement justifiée </a:t>
                      </a:r>
                      <a:endParaRPr lang="fr-FR" sz="2400" b="1" dirty="0"/>
                    </a:p>
                  </a:txBody>
                  <a:tcPr/>
                </a:tc>
                <a:tc>
                  <a:txBody>
                    <a:bodyPr/>
                    <a:lstStyle/>
                    <a:p>
                      <a:r>
                        <a:rPr lang="fr-FR" sz="2400" dirty="0" smtClean="0"/>
                        <a:t>500,00 </a:t>
                      </a:r>
                      <a:endParaRPr lang="fr-FR" sz="2400" b="1" dirty="0"/>
                    </a:p>
                  </a:txBody>
                  <a:tcPr/>
                </a:tc>
              </a:tr>
              <a:tr h="435918">
                <a:tc>
                  <a:txBody>
                    <a:bodyPr/>
                    <a:lstStyle/>
                    <a:p>
                      <a:r>
                        <a:rPr lang="fr-FR" sz="2400" dirty="0" smtClean="0"/>
                        <a:t>Allocation familiales </a:t>
                      </a:r>
                      <a:endParaRPr lang="fr-FR" sz="2400" b="1" dirty="0"/>
                    </a:p>
                  </a:txBody>
                  <a:tcPr/>
                </a:tc>
                <a:tc>
                  <a:txBody>
                    <a:bodyPr/>
                    <a:lstStyle/>
                    <a:p>
                      <a:r>
                        <a:rPr lang="fr-FR" sz="2400" dirty="0" smtClean="0"/>
                        <a:t>400,00</a:t>
                      </a:r>
                      <a:endParaRPr lang="fr-FR" sz="2400" b="1" dirty="0"/>
                    </a:p>
                  </a:txBody>
                  <a:tcPr/>
                </a:tc>
              </a:tr>
              <a:tr h="771239">
                <a:tc>
                  <a:txBody>
                    <a:bodyPr/>
                    <a:lstStyle/>
                    <a:p>
                      <a:r>
                        <a:rPr lang="fr-FR" sz="2400" dirty="0" smtClean="0"/>
                        <a:t>Prime de logement</a:t>
                      </a:r>
                      <a:endParaRPr lang="fr-FR" sz="24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400" dirty="0" smtClean="0"/>
                        <a:t>700,00 </a:t>
                      </a:r>
                    </a:p>
                    <a:p>
                      <a:endParaRPr lang="fr-FR" sz="2400" b="1" dirty="0"/>
                    </a:p>
                  </a:txBody>
                  <a:tcPr/>
                </a:tc>
              </a:tr>
            </a:tbl>
          </a:graphicData>
        </a:graphic>
      </p:graphicFrame>
      <p:sp>
        <p:nvSpPr>
          <p:cNvPr id="6" name="ZoneTexte 5"/>
          <p:cNvSpPr txBox="1"/>
          <p:nvPr/>
        </p:nvSpPr>
        <p:spPr>
          <a:xfrm>
            <a:off x="5072034" y="1857364"/>
            <a:ext cx="4071966" cy="3416320"/>
          </a:xfrm>
          <a:prstGeom prst="rect">
            <a:avLst/>
          </a:prstGeom>
          <a:noFill/>
        </p:spPr>
        <p:txBody>
          <a:bodyPr wrap="square" rtlCol="0">
            <a:spAutoFit/>
          </a:bodyPr>
          <a:lstStyle/>
          <a:p>
            <a:r>
              <a:rPr lang="fr-FR" sz="2400" b="1" dirty="0" smtClean="0"/>
              <a:t>Mr AYMAN marié et père de deux enfants ayant obtenu un prêt de WAFA immobilier pour l’acquisition de son logement social dont le remboursement en principal et intérêts est effectué mensuellement par l’employeur. Le montant de la mensualité est de 1 200.00 DH</a:t>
            </a:r>
            <a:endParaRPr lang="fr-FR" sz="2400" b="1" dirty="0"/>
          </a:p>
        </p:txBody>
      </p:sp>
      <p:sp>
        <p:nvSpPr>
          <p:cNvPr id="7" name="ZoneTexte 6"/>
          <p:cNvSpPr txBox="1"/>
          <p:nvPr/>
        </p:nvSpPr>
        <p:spPr>
          <a:xfrm>
            <a:off x="714348" y="5286388"/>
            <a:ext cx="7715304" cy="1508105"/>
          </a:xfrm>
          <a:prstGeom prst="rect">
            <a:avLst/>
          </a:prstGeom>
          <a:noFill/>
        </p:spPr>
        <p:txBody>
          <a:bodyPr wrap="square" rtlCol="0">
            <a:spAutoFit/>
          </a:bodyPr>
          <a:lstStyle/>
          <a:p>
            <a:r>
              <a:rPr lang="fr-FR" sz="2000" b="1" dirty="0" smtClean="0"/>
              <a:t>Travail à faire : </a:t>
            </a:r>
          </a:p>
          <a:p>
            <a:r>
              <a:rPr lang="fr-FR" sz="2400" dirty="0" smtClean="0"/>
              <a:t>Déterminer le montant de l’IR salarial, sachant que Mr </a:t>
            </a:r>
            <a:r>
              <a:rPr lang="fr-FR" sz="2400" dirty="0" err="1" smtClean="0"/>
              <a:t>ayman</a:t>
            </a:r>
            <a:r>
              <a:rPr lang="fr-FR" sz="2400" dirty="0" smtClean="0"/>
              <a:t> cotise à la CIMR suivant les dispositions légales et la CIMR au taux 6% </a:t>
            </a:r>
            <a:endParaRPr lang="fr-FR"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822</Words>
  <Application>Microsoft Office PowerPoint</Application>
  <PresentationFormat>Affichage à l'écran (4:3)</PresentationFormat>
  <Paragraphs>124</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L’Impôt sur les revenus salariaux</vt:lpstr>
      <vt:lpstr>1ère étape: détermination de SBG</vt:lpstr>
      <vt:lpstr>1ère étape: détermination de SBG</vt:lpstr>
      <vt:lpstr>1ère étape: détermination de SBG</vt:lpstr>
      <vt:lpstr>2ème étape: détermination de SBI</vt:lpstr>
      <vt:lpstr>3ème étape: détermination de SNI</vt:lpstr>
      <vt:lpstr>4ème étape: Calcul de l’IR brut</vt:lpstr>
      <vt:lpstr>5ème étape: Calcul de l’IR brut</vt:lpstr>
      <vt:lpstr>Exercice 2</vt:lpstr>
      <vt:lpstr>Exercice 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L’Impôt sur les revenus salariaux</dc:title>
  <dc:creator>pc</dc:creator>
  <cp:lastModifiedBy>pc</cp:lastModifiedBy>
  <cp:revision>15</cp:revision>
  <dcterms:created xsi:type="dcterms:W3CDTF">2016-02-14T13:15:31Z</dcterms:created>
  <dcterms:modified xsi:type="dcterms:W3CDTF">2016-02-28T21:16:47Z</dcterms:modified>
</cp:coreProperties>
</file>