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3.xml" ContentType="application/vnd.openxmlformats-officedocument.drawingml.diagram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2" r:id="rId4"/>
    <p:sldId id="258" r:id="rId5"/>
    <p:sldId id="264" r:id="rId6"/>
    <p:sldId id="259" r:id="rId7"/>
    <p:sldId id="260" r:id="rId8"/>
    <p:sldId id="261" r:id="rId9"/>
    <p:sldId id="262" r:id="rId10"/>
    <p:sldId id="263" r:id="rId11"/>
    <p:sldId id="265" r:id="rId12"/>
    <p:sldId id="273" r:id="rId13"/>
    <p:sldId id="266" r:id="rId14"/>
    <p:sldId id="267" r:id="rId15"/>
    <p:sldId id="268" r:id="rId16"/>
    <p:sldId id="269" r:id="rId17"/>
    <p:sldId id="270" r:id="rId18"/>
    <p:sldId id="274" r:id="rId19"/>
    <p:sldId id="275" r:id="rId20"/>
    <p:sldId id="271" r:id="rId21"/>
    <p:sldId id="276" r:id="rId22"/>
    <p:sldId id="277" r:id="rId23"/>
    <p:sldId id="296"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4" r:id="rId39"/>
    <p:sldId id="297" r:id="rId40"/>
    <p:sldId id="298" r:id="rId41"/>
    <p:sldId id="299" r:id="rId42"/>
    <p:sldId id="300" r:id="rId43"/>
    <p:sldId id="301" r:id="rId44"/>
    <p:sldId id="304" r:id="rId45"/>
    <p:sldId id="302" r:id="rId46"/>
    <p:sldId id="303" r:id="rId47"/>
    <p:sldId id="305" r:id="rId48"/>
    <p:sldId id="306" r:id="rId49"/>
    <p:sldId id="307" r:id="rId50"/>
    <p:sldId id="308" r:id="rId51"/>
    <p:sldId id="309" r:id="rId52"/>
    <p:sldId id="311" r:id="rId53"/>
    <p:sldId id="310" r:id="rId54"/>
    <p:sldId id="312" r:id="rId55"/>
    <p:sldId id="313" r:id="rId56"/>
    <p:sldId id="314" r:id="rId57"/>
    <p:sldId id="315" r:id="rId58"/>
    <p:sldId id="316" r:id="rId59"/>
    <p:sldId id="317" r:id="rId60"/>
    <p:sldId id="343" r:id="rId61"/>
    <p:sldId id="344" r:id="rId62"/>
    <p:sldId id="345" r:id="rId63"/>
    <p:sldId id="346" r:id="rId64"/>
    <p:sldId id="347" r:id="rId65"/>
    <p:sldId id="318" r:id="rId66"/>
    <p:sldId id="319" r:id="rId67"/>
    <p:sldId id="320" r:id="rId68"/>
    <p:sldId id="321" r:id="rId69"/>
    <p:sldId id="322" r:id="rId70"/>
    <p:sldId id="323" r:id="rId71"/>
    <p:sldId id="339" r:id="rId72"/>
    <p:sldId id="338" r:id="rId73"/>
    <p:sldId id="340" r:id="rId74"/>
    <p:sldId id="341" r:id="rId75"/>
    <p:sldId id="342" r:id="rId76"/>
    <p:sldId id="324" r:id="rId77"/>
    <p:sldId id="348" r:id="rId78"/>
    <p:sldId id="349" r:id="rId79"/>
    <p:sldId id="350" r:id="rId80"/>
    <p:sldId id="351" r:id="rId81"/>
    <p:sldId id="325" r:id="rId82"/>
    <p:sldId id="332" r:id="rId83"/>
    <p:sldId id="333" r:id="rId84"/>
    <p:sldId id="334" r:id="rId85"/>
    <p:sldId id="336" r:id="rId86"/>
    <p:sldId id="352" r:id="rId87"/>
    <p:sldId id="353" r:id="rId88"/>
    <p:sldId id="354" r:id="rId89"/>
    <p:sldId id="355" r:id="rId90"/>
    <p:sldId id="356" r:id="rId91"/>
    <p:sldId id="358" r:id="rId92"/>
    <p:sldId id="359" r:id="rId93"/>
    <p:sldId id="357" r:id="rId94"/>
    <p:sldId id="360" r:id="rId95"/>
    <p:sldId id="361" r:id="rId96"/>
    <p:sldId id="372" r:id="rId97"/>
    <p:sldId id="373" r:id="rId98"/>
    <p:sldId id="374" r:id="rId99"/>
    <p:sldId id="375" r:id="rId100"/>
    <p:sldId id="376" r:id="rId101"/>
    <p:sldId id="362" r:id="rId102"/>
    <p:sldId id="363" r:id="rId103"/>
    <p:sldId id="364" r:id="rId104"/>
    <p:sldId id="365" r:id="rId105"/>
    <p:sldId id="366" r:id="rId106"/>
    <p:sldId id="367" r:id="rId107"/>
    <p:sldId id="368" r:id="rId108"/>
    <p:sldId id="369" r:id="rId109"/>
    <p:sldId id="370" r:id="rId110"/>
    <p:sldId id="371" r:id="rId1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c" initials="p"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6600"/>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8183" autoAdjust="0"/>
  </p:normalViewPr>
  <p:slideViewPr>
    <p:cSldViewPr>
      <p:cViewPr varScale="1">
        <p:scale>
          <a:sx n="65" d="100"/>
          <a:sy n="65" d="100"/>
        </p:scale>
        <p:origin x="-153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commentAuthors" Target="commentAuthor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4024E9-2B6F-42F1-A8DE-A12F7DD10E45}"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fr-FR"/>
        </a:p>
      </dgm:t>
    </dgm:pt>
    <dgm:pt modelId="{969FB9B7-5AA1-41B0-9C03-960FEB4461FC}">
      <dgm:prSet phldrT="[Texte]"/>
      <dgm:spPr/>
      <dgm:t>
        <a:bodyPr/>
        <a:lstStyle/>
        <a:p>
          <a:r>
            <a:rPr lang="fr-FR" dirty="0" smtClean="0"/>
            <a:t>Accroissement de </a:t>
          </a:r>
          <a:r>
            <a:rPr lang="fr-FR" b="1" dirty="0" smtClean="0">
              <a:solidFill>
                <a:srgbClr val="C00000"/>
              </a:solidFill>
            </a:rPr>
            <a:t>l’efficacité </a:t>
          </a:r>
          <a:r>
            <a:rPr lang="fr-FR" dirty="0" smtClean="0"/>
            <a:t>des facteurs de P</a:t>
          </a:r>
          <a:endParaRPr lang="fr-FR" dirty="0"/>
        </a:p>
      </dgm:t>
    </dgm:pt>
    <dgm:pt modelId="{FA0C787E-A20D-4EC4-A8EF-631270B445F0}" type="parTrans" cxnId="{30013DDB-E20A-4E65-961B-A746D61C1ED8}">
      <dgm:prSet/>
      <dgm:spPr/>
      <dgm:t>
        <a:bodyPr/>
        <a:lstStyle/>
        <a:p>
          <a:endParaRPr lang="fr-FR"/>
        </a:p>
      </dgm:t>
    </dgm:pt>
    <dgm:pt modelId="{A599B523-9952-417C-B133-3C56AFEDD9C3}" type="sibTrans" cxnId="{30013DDB-E20A-4E65-961B-A746D61C1ED8}">
      <dgm:prSet/>
      <dgm:spPr/>
      <dgm:t>
        <a:bodyPr/>
        <a:lstStyle/>
        <a:p>
          <a:endParaRPr lang="fr-FR"/>
        </a:p>
      </dgm:t>
    </dgm:pt>
    <dgm:pt modelId="{2914FF04-C193-41E5-8964-C87BCE99EB23}">
      <dgm:prSet phldrT="[Texte]"/>
      <dgm:spPr/>
      <dgm:t>
        <a:bodyPr/>
        <a:lstStyle/>
        <a:p>
          <a:r>
            <a:rPr lang="fr-FR" dirty="0" smtClean="0"/>
            <a:t>Accroissement de la </a:t>
          </a:r>
          <a:r>
            <a:rPr lang="fr-FR" b="1" dirty="0" smtClean="0">
              <a:solidFill>
                <a:srgbClr val="C00000"/>
              </a:solidFill>
            </a:rPr>
            <a:t>quantité</a:t>
          </a:r>
          <a:r>
            <a:rPr lang="fr-FR" dirty="0" smtClean="0"/>
            <a:t> des facteurs de P</a:t>
          </a:r>
          <a:endParaRPr lang="fr-FR" dirty="0"/>
        </a:p>
      </dgm:t>
    </dgm:pt>
    <dgm:pt modelId="{2850DBC9-CC3F-4BA0-B96C-8CF5F42F0AC7}" type="sibTrans" cxnId="{CD0CD06B-433F-4AC8-9422-E0B14B46C4BE}">
      <dgm:prSet/>
      <dgm:spPr/>
      <dgm:t>
        <a:bodyPr/>
        <a:lstStyle/>
        <a:p>
          <a:endParaRPr lang="fr-FR"/>
        </a:p>
      </dgm:t>
    </dgm:pt>
    <dgm:pt modelId="{EE604862-C9B4-4C30-ACCD-9B9899930E0E}" type="parTrans" cxnId="{CD0CD06B-433F-4AC8-9422-E0B14B46C4BE}">
      <dgm:prSet/>
      <dgm:spPr/>
      <dgm:t>
        <a:bodyPr/>
        <a:lstStyle/>
        <a:p>
          <a:endParaRPr lang="fr-FR"/>
        </a:p>
      </dgm:t>
    </dgm:pt>
    <dgm:pt modelId="{220DA247-55FC-4668-B75E-5D7D7E185665}">
      <dgm:prSet phldrT="[Texte]"/>
      <dgm:spPr/>
      <dgm:t>
        <a:bodyPr/>
        <a:lstStyle/>
        <a:p>
          <a:r>
            <a:rPr lang="fr-FR" dirty="0" smtClean="0"/>
            <a:t>Les facteurs de production vont influencer la croissance de deux manières</a:t>
          </a:r>
          <a:endParaRPr lang="fr-FR" dirty="0"/>
        </a:p>
      </dgm:t>
    </dgm:pt>
    <dgm:pt modelId="{F1E13C04-EC7A-460A-863B-4094BB16E33A}" type="sibTrans" cxnId="{7E2F32CE-F97C-4839-ACF4-C9844B73DAFD}">
      <dgm:prSet/>
      <dgm:spPr/>
      <dgm:t>
        <a:bodyPr/>
        <a:lstStyle/>
        <a:p>
          <a:endParaRPr lang="fr-FR"/>
        </a:p>
      </dgm:t>
    </dgm:pt>
    <dgm:pt modelId="{2AEFB910-222B-49A0-A46C-7BCA02652885}" type="parTrans" cxnId="{7E2F32CE-F97C-4839-ACF4-C9844B73DAFD}">
      <dgm:prSet/>
      <dgm:spPr/>
      <dgm:t>
        <a:bodyPr/>
        <a:lstStyle/>
        <a:p>
          <a:endParaRPr lang="fr-FR"/>
        </a:p>
      </dgm:t>
    </dgm:pt>
    <dgm:pt modelId="{50AA1D36-26E5-4FC4-A034-895172B01DEC}" type="pres">
      <dgm:prSet presAssocID="{D54024E9-2B6F-42F1-A8DE-A12F7DD10E45}" presName="hierChild1" presStyleCnt="0">
        <dgm:presLayoutVars>
          <dgm:orgChart val="1"/>
          <dgm:chPref val="1"/>
          <dgm:dir/>
          <dgm:animOne val="branch"/>
          <dgm:animLvl val="lvl"/>
          <dgm:resizeHandles/>
        </dgm:presLayoutVars>
      </dgm:prSet>
      <dgm:spPr/>
      <dgm:t>
        <a:bodyPr/>
        <a:lstStyle/>
        <a:p>
          <a:endParaRPr lang="fr-FR"/>
        </a:p>
      </dgm:t>
    </dgm:pt>
    <dgm:pt modelId="{D7D7F3F1-1DE0-4F62-A244-4F81151DEA3C}" type="pres">
      <dgm:prSet presAssocID="{220DA247-55FC-4668-B75E-5D7D7E185665}" presName="hierRoot1" presStyleCnt="0">
        <dgm:presLayoutVars>
          <dgm:hierBranch val="init"/>
        </dgm:presLayoutVars>
      </dgm:prSet>
      <dgm:spPr/>
    </dgm:pt>
    <dgm:pt modelId="{51BA41CD-C229-41B2-B829-34900EE697A5}" type="pres">
      <dgm:prSet presAssocID="{220DA247-55FC-4668-B75E-5D7D7E185665}" presName="rootComposite1" presStyleCnt="0"/>
      <dgm:spPr/>
    </dgm:pt>
    <dgm:pt modelId="{1807C36B-A18D-4009-9CC9-A91E8B80A071}" type="pres">
      <dgm:prSet presAssocID="{220DA247-55FC-4668-B75E-5D7D7E185665}" presName="rootText1" presStyleLbl="node0" presStyleIdx="0" presStyleCnt="1" custScaleX="207289" custLinFactNeighborX="0" custLinFactNeighborY="-34467">
        <dgm:presLayoutVars>
          <dgm:chPref val="3"/>
        </dgm:presLayoutVars>
      </dgm:prSet>
      <dgm:spPr/>
      <dgm:t>
        <a:bodyPr/>
        <a:lstStyle/>
        <a:p>
          <a:endParaRPr lang="fr-FR"/>
        </a:p>
      </dgm:t>
    </dgm:pt>
    <dgm:pt modelId="{3F1A251F-A1B7-4DC1-B317-001E7B23302B}" type="pres">
      <dgm:prSet presAssocID="{220DA247-55FC-4668-B75E-5D7D7E185665}" presName="rootConnector1" presStyleLbl="node1" presStyleIdx="0" presStyleCnt="0"/>
      <dgm:spPr/>
      <dgm:t>
        <a:bodyPr/>
        <a:lstStyle/>
        <a:p>
          <a:endParaRPr lang="fr-FR"/>
        </a:p>
      </dgm:t>
    </dgm:pt>
    <dgm:pt modelId="{864AF13C-F0F3-4795-AEB1-96E3113A02CF}" type="pres">
      <dgm:prSet presAssocID="{220DA247-55FC-4668-B75E-5D7D7E185665}" presName="hierChild2" presStyleCnt="0"/>
      <dgm:spPr/>
    </dgm:pt>
    <dgm:pt modelId="{F5A0FF41-FE4F-4628-BEDA-F2F5E9A484C2}" type="pres">
      <dgm:prSet presAssocID="{EE604862-C9B4-4C30-ACCD-9B9899930E0E}" presName="Name37" presStyleLbl="parChTrans1D2" presStyleIdx="0" presStyleCnt="2"/>
      <dgm:spPr/>
      <dgm:t>
        <a:bodyPr/>
        <a:lstStyle/>
        <a:p>
          <a:endParaRPr lang="fr-FR"/>
        </a:p>
      </dgm:t>
    </dgm:pt>
    <dgm:pt modelId="{A532D2BB-EEAC-4F08-A2C9-A186D8087927}" type="pres">
      <dgm:prSet presAssocID="{2914FF04-C193-41E5-8964-C87BCE99EB23}" presName="hierRoot2" presStyleCnt="0">
        <dgm:presLayoutVars>
          <dgm:hierBranch val="init"/>
        </dgm:presLayoutVars>
      </dgm:prSet>
      <dgm:spPr/>
    </dgm:pt>
    <dgm:pt modelId="{1797A52D-DEC6-4B27-A321-130811514DDF}" type="pres">
      <dgm:prSet presAssocID="{2914FF04-C193-41E5-8964-C87BCE99EB23}" presName="rootComposite" presStyleCnt="0"/>
      <dgm:spPr/>
    </dgm:pt>
    <dgm:pt modelId="{0FBB8C21-CAF5-407E-ABCB-30EE40D0C9DE}" type="pres">
      <dgm:prSet presAssocID="{2914FF04-C193-41E5-8964-C87BCE99EB23}" presName="rootText" presStyleLbl="node2" presStyleIdx="0" presStyleCnt="2">
        <dgm:presLayoutVars>
          <dgm:chPref val="3"/>
        </dgm:presLayoutVars>
      </dgm:prSet>
      <dgm:spPr/>
      <dgm:t>
        <a:bodyPr/>
        <a:lstStyle/>
        <a:p>
          <a:endParaRPr lang="fr-FR"/>
        </a:p>
      </dgm:t>
    </dgm:pt>
    <dgm:pt modelId="{8895F3F5-4680-452B-BEA1-6C12B7C96585}" type="pres">
      <dgm:prSet presAssocID="{2914FF04-C193-41E5-8964-C87BCE99EB23}" presName="rootConnector" presStyleLbl="node2" presStyleIdx="0" presStyleCnt="2"/>
      <dgm:spPr/>
      <dgm:t>
        <a:bodyPr/>
        <a:lstStyle/>
        <a:p>
          <a:endParaRPr lang="fr-FR"/>
        </a:p>
      </dgm:t>
    </dgm:pt>
    <dgm:pt modelId="{71CFF240-5FB8-4A91-9F7C-30F979A207A3}" type="pres">
      <dgm:prSet presAssocID="{2914FF04-C193-41E5-8964-C87BCE99EB23}" presName="hierChild4" presStyleCnt="0"/>
      <dgm:spPr/>
    </dgm:pt>
    <dgm:pt modelId="{FD95AFB8-793E-438D-AE2F-B43C5963CA78}" type="pres">
      <dgm:prSet presAssocID="{2914FF04-C193-41E5-8964-C87BCE99EB23}" presName="hierChild5" presStyleCnt="0"/>
      <dgm:spPr/>
    </dgm:pt>
    <dgm:pt modelId="{4441C4F9-6FFE-472F-9093-37972E6B8B30}" type="pres">
      <dgm:prSet presAssocID="{FA0C787E-A20D-4EC4-A8EF-631270B445F0}" presName="Name37" presStyleLbl="parChTrans1D2" presStyleIdx="1" presStyleCnt="2"/>
      <dgm:spPr/>
      <dgm:t>
        <a:bodyPr/>
        <a:lstStyle/>
        <a:p>
          <a:endParaRPr lang="fr-FR"/>
        </a:p>
      </dgm:t>
    </dgm:pt>
    <dgm:pt modelId="{193F2919-425B-4022-AD3D-17552085C53F}" type="pres">
      <dgm:prSet presAssocID="{969FB9B7-5AA1-41B0-9C03-960FEB4461FC}" presName="hierRoot2" presStyleCnt="0">
        <dgm:presLayoutVars>
          <dgm:hierBranch val="init"/>
        </dgm:presLayoutVars>
      </dgm:prSet>
      <dgm:spPr/>
    </dgm:pt>
    <dgm:pt modelId="{A6F04308-A097-4646-A796-585305F9ED54}" type="pres">
      <dgm:prSet presAssocID="{969FB9B7-5AA1-41B0-9C03-960FEB4461FC}" presName="rootComposite" presStyleCnt="0"/>
      <dgm:spPr/>
    </dgm:pt>
    <dgm:pt modelId="{C2BEAB61-2252-4D1A-9556-BDD04F7FD2ED}" type="pres">
      <dgm:prSet presAssocID="{969FB9B7-5AA1-41B0-9C03-960FEB4461FC}" presName="rootText" presStyleLbl="node2" presStyleIdx="1" presStyleCnt="2">
        <dgm:presLayoutVars>
          <dgm:chPref val="3"/>
        </dgm:presLayoutVars>
      </dgm:prSet>
      <dgm:spPr/>
      <dgm:t>
        <a:bodyPr/>
        <a:lstStyle/>
        <a:p>
          <a:endParaRPr lang="fr-FR"/>
        </a:p>
      </dgm:t>
    </dgm:pt>
    <dgm:pt modelId="{A58DA5BB-201D-4B24-A52A-98C3893F30C2}" type="pres">
      <dgm:prSet presAssocID="{969FB9B7-5AA1-41B0-9C03-960FEB4461FC}" presName="rootConnector" presStyleLbl="node2" presStyleIdx="1" presStyleCnt="2"/>
      <dgm:spPr/>
      <dgm:t>
        <a:bodyPr/>
        <a:lstStyle/>
        <a:p>
          <a:endParaRPr lang="fr-FR"/>
        </a:p>
      </dgm:t>
    </dgm:pt>
    <dgm:pt modelId="{E4D53177-642F-47E4-8E5A-AAD616430F91}" type="pres">
      <dgm:prSet presAssocID="{969FB9B7-5AA1-41B0-9C03-960FEB4461FC}" presName="hierChild4" presStyleCnt="0"/>
      <dgm:spPr/>
    </dgm:pt>
    <dgm:pt modelId="{F1A78091-E401-408E-9B73-BA849F733902}" type="pres">
      <dgm:prSet presAssocID="{969FB9B7-5AA1-41B0-9C03-960FEB4461FC}" presName="hierChild5" presStyleCnt="0"/>
      <dgm:spPr/>
    </dgm:pt>
    <dgm:pt modelId="{CB3C152C-74CC-4DB3-89A6-A0EDEBA55D0F}" type="pres">
      <dgm:prSet presAssocID="{220DA247-55FC-4668-B75E-5D7D7E185665}" presName="hierChild3" presStyleCnt="0"/>
      <dgm:spPr/>
    </dgm:pt>
  </dgm:ptLst>
  <dgm:cxnLst>
    <dgm:cxn modelId="{7E2F32CE-F97C-4839-ACF4-C9844B73DAFD}" srcId="{D54024E9-2B6F-42F1-A8DE-A12F7DD10E45}" destId="{220DA247-55FC-4668-B75E-5D7D7E185665}" srcOrd="0" destOrd="0" parTransId="{2AEFB910-222B-49A0-A46C-7BCA02652885}" sibTransId="{F1E13C04-EC7A-460A-863B-4094BB16E33A}"/>
    <dgm:cxn modelId="{3B535EBF-67C6-43BF-9D9E-B361E225E182}" type="presOf" srcId="{2914FF04-C193-41E5-8964-C87BCE99EB23}" destId="{8895F3F5-4680-452B-BEA1-6C12B7C96585}" srcOrd="1" destOrd="0" presId="urn:microsoft.com/office/officeart/2005/8/layout/orgChart1"/>
    <dgm:cxn modelId="{55207A32-8819-4A0B-A7F7-90CAC047D215}" type="presOf" srcId="{FA0C787E-A20D-4EC4-A8EF-631270B445F0}" destId="{4441C4F9-6FFE-472F-9093-37972E6B8B30}" srcOrd="0" destOrd="0" presId="urn:microsoft.com/office/officeart/2005/8/layout/orgChart1"/>
    <dgm:cxn modelId="{9AD5D5E8-7D8C-4EB3-97C6-DC59C0576A5C}" type="presOf" srcId="{D54024E9-2B6F-42F1-A8DE-A12F7DD10E45}" destId="{50AA1D36-26E5-4FC4-A034-895172B01DEC}" srcOrd="0" destOrd="0" presId="urn:microsoft.com/office/officeart/2005/8/layout/orgChart1"/>
    <dgm:cxn modelId="{019F590D-2F0A-40AD-AFAD-542336C7FBE2}" type="presOf" srcId="{220DA247-55FC-4668-B75E-5D7D7E185665}" destId="{1807C36B-A18D-4009-9CC9-A91E8B80A071}" srcOrd="0" destOrd="0" presId="urn:microsoft.com/office/officeart/2005/8/layout/orgChart1"/>
    <dgm:cxn modelId="{8F888721-9C5C-4554-9005-8CB77E61BC13}" type="presOf" srcId="{EE604862-C9B4-4C30-ACCD-9B9899930E0E}" destId="{F5A0FF41-FE4F-4628-BEDA-F2F5E9A484C2}" srcOrd="0" destOrd="0" presId="urn:microsoft.com/office/officeart/2005/8/layout/orgChart1"/>
    <dgm:cxn modelId="{30013DDB-E20A-4E65-961B-A746D61C1ED8}" srcId="{220DA247-55FC-4668-B75E-5D7D7E185665}" destId="{969FB9B7-5AA1-41B0-9C03-960FEB4461FC}" srcOrd="1" destOrd="0" parTransId="{FA0C787E-A20D-4EC4-A8EF-631270B445F0}" sibTransId="{A599B523-9952-417C-B133-3C56AFEDD9C3}"/>
    <dgm:cxn modelId="{CD0CD06B-433F-4AC8-9422-E0B14B46C4BE}" srcId="{220DA247-55FC-4668-B75E-5D7D7E185665}" destId="{2914FF04-C193-41E5-8964-C87BCE99EB23}" srcOrd="0" destOrd="0" parTransId="{EE604862-C9B4-4C30-ACCD-9B9899930E0E}" sibTransId="{2850DBC9-CC3F-4BA0-B96C-8CF5F42F0AC7}"/>
    <dgm:cxn modelId="{9FF30A66-1309-44FA-AD14-39D2D0D71F50}" type="presOf" srcId="{969FB9B7-5AA1-41B0-9C03-960FEB4461FC}" destId="{C2BEAB61-2252-4D1A-9556-BDD04F7FD2ED}" srcOrd="0" destOrd="0" presId="urn:microsoft.com/office/officeart/2005/8/layout/orgChart1"/>
    <dgm:cxn modelId="{A32470CA-6FF2-42B8-8408-2848EBF8C0F8}" type="presOf" srcId="{969FB9B7-5AA1-41B0-9C03-960FEB4461FC}" destId="{A58DA5BB-201D-4B24-A52A-98C3893F30C2}" srcOrd="1" destOrd="0" presId="urn:microsoft.com/office/officeart/2005/8/layout/orgChart1"/>
    <dgm:cxn modelId="{40AA22CA-8B98-4642-B476-6A729BE4C965}" type="presOf" srcId="{2914FF04-C193-41E5-8964-C87BCE99EB23}" destId="{0FBB8C21-CAF5-407E-ABCB-30EE40D0C9DE}" srcOrd="0" destOrd="0" presId="urn:microsoft.com/office/officeart/2005/8/layout/orgChart1"/>
    <dgm:cxn modelId="{C6FE85BF-5F16-4F9B-B7D0-1F47CB86A9BF}" type="presOf" srcId="{220DA247-55FC-4668-B75E-5D7D7E185665}" destId="{3F1A251F-A1B7-4DC1-B317-001E7B23302B}" srcOrd="1" destOrd="0" presId="urn:microsoft.com/office/officeart/2005/8/layout/orgChart1"/>
    <dgm:cxn modelId="{2D8DC0BE-CD5D-499B-A9E9-D0411CAEA156}" type="presParOf" srcId="{50AA1D36-26E5-4FC4-A034-895172B01DEC}" destId="{D7D7F3F1-1DE0-4F62-A244-4F81151DEA3C}" srcOrd="0" destOrd="0" presId="urn:microsoft.com/office/officeart/2005/8/layout/orgChart1"/>
    <dgm:cxn modelId="{7E41DD3E-6A06-45E7-AC67-1DAF8E3585DE}" type="presParOf" srcId="{D7D7F3F1-1DE0-4F62-A244-4F81151DEA3C}" destId="{51BA41CD-C229-41B2-B829-34900EE697A5}" srcOrd="0" destOrd="0" presId="urn:microsoft.com/office/officeart/2005/8/layout/orgChart1"/>
    <dgm:cxn modelId="{30BAB3B2-9940-4693-82B8-D8F5907D5637}" type="presParOf" srcId="{51BA41CD-C229-41B2-B829-34900EE697A5}" destId="{1807C36B-A18D-4009-9CC9-A91E8B80A071}" srcOrd="0" destOrd="0" presId="urn:microsoft.com/office/officeart/2005/8/layout/orgChart1"/>
    <dgm:cxn modelId="{FF94C82A-AE45-447B-960F-70FE4128C2D9}" type="presParOf" srcId="{51BA41CD-C229-41B2-B829-34900EE697A5}" destId="{3F1A251F-A1B7-4DC1-B317-001E7B23302B}" srcOrd="1" destOrd="0" presId="urn:microsoft.com/office/officeart/2005/8/layout/orgChart1"/>
    <dgm:cxn modelId="{65411CFC-66F5-49AC-89B0-41462D20C6DA}" type="presParOf" srcId="{D7D7F3F1-1DE0-4F62-A244-4F81151DEA3C}" destId="{864AF13C-F0F3-4795-AEB1-96E3113A02CF}" srcOrd="1" destOrd="0" presId="urn:microsoft.com/office/officeart/2005/8/layout/orgChart1"/>
    <dgm:cxn modelId="{EC0C2B27-99F4-4286-84BB-14A3797172B7}" type="presParOf" srcId="{864AF13C-F0F3-4795-AEB1-96E3113A02CF}" destId="{F5A0FF41-FE4F-4628-BEDA-F2F5E9A484C2}" srcOrd="0" destOrd="0" presId="urn:microsoft.com/office/officeart/2005/8/layout/orgChart1"/>
    <dgm:cxn modelId="{4735AA71-B025-40CB-9853-0A46A82CDBEF}" type="presParOf" srcId="{864AF13C-F0F3-4795-AEB1-96E3113A02CF}" destId="{A532D2BB-EEAC-4F08-A2C9-A186D8087927}" srcOrd="1" destOrd="0" presId="urn:microsoft.com/office/officeart/2005/8/layout/orgChart1"/>
    <dgm:cxn modelId="{1A8DEDF0-5AE3-4D1A-A5B1-3D9166C7FBD8}" type="presParOf" srcId="{A532D2BB-EEAC-4F08-A2C9-A186D8087927}" destId="{1797A52D-DEC6-4B27-A321-130811514DDF}" srcOrd="0" destOrd="0" presId="urn:microsoft.com/office/officeart/2005/8/layout/orgChart1"/>
    <dgm:cxn modelId="{B654634A-15D4-4BC3-8B6F-DC5FA5A7FB1A}" type="presParOf" srcId="{1797A52D-DEC6-4B27-A321-130811514DDF}" destId="{0FBB8C21-CAF5-407E-ABCB-30EE40D0C9DE}" srcOrd="0" destOrd="0" presId="urn:microsoft.com/office/officeart/2005/8/layout/orgChart1"/>
    <dgm:cxn modelId="{010BE44E-63B2-4F4E-B5E9-529388F97295}" type="presParOf" srcId="{1797A52D-DEC6-4B27-A321-130811514DDF}" destId="{8895F3F5-4680-452B-BEA1-6C12B7C96585}" srcOrd="1" destOrd="0" presId="urn:microsoft.com/office/officeart/2005/8/layout/orgChart1"/>
    <dgm:cxn modelId="{3DF09B31-7710-4139-AC66-96BAE96A1E00}" type="presParOf" srcId="{A532D2BB-EEAC-4F08-A2C9-A186D8087927}" destId="{71CFF240-5FB8-4A91-9F7C-30F979A207A3}" srcOrd="1" destOrd="0" presId="urn:microsoft.com/office/officeart/2005/8/layout/orgChart1"/>
    <dgm:cxn modelId="{2E1647DC-846E-4486-BFCE-C914D21FC7D6}" type="presParOf" srcId="{A532D2BB-EEAC-4F08-A2C9-A186D8087927}" destId="{FD95AFB8-793E-438D-AE2F-B43C5963CA78}" srcOrd="2" destOrd="0" presId="urn:microsoft.com/office/officeart/2005/8/layout/orgChart1"/>
    <dgm:cxn modelId="{9BD5F9F7-CAE1-4996-BD6C-F4F867B3CE50}" type="presParOf" srcId="{864AF13C-F0F3-4795-AEB1-96E3113A02CF}" destId="{4441C4F9-6FFE-472F-9093-37972E6B8B30}" srcOrd="2" destOrd="0" presId="urn:microsoft.com/office/officeart/2005/8/layout/orgChart1"/>
    <dgm:cxn modelId="{8ABE9B16-DEEB-41AA-B331-9F33D0A5F13A}" type="presParOf" srcId="{864AF13C-F0F3-4795-AEB1-96E3113A02CF}" destId="{193F2919-425B-4022-AD3D-17552085C53F}" srcOrd="3" destOrd="0" presId="urn:microsoft.com/office/officeart/2005/8/layout/orgChart1"/>
    <dgm:cxn modelId="{0968B774-F8E2-46B2-B774-9D18E3C5A1BD}" type="presParOf" srcId="{193F2919-425B-4022-AD3D-17552085C53F}" destId="{A6F04308-A097-4646-A796-585305F9ED54}" srcOrd="0" destOrd="0" presId="urn:microsoft.com/office/officeart/2005/8/layout/orgChart1"/>
    <dgm:cxn modelId="{A0699F4B-D27D-4D38-848F-6C1A09F7E516}" type="presParOf" srcId="{A6F04308-A097-4646-A796-585305F9ED54}" destId="{C2BEAB61-2252-4D1A-9556-BDD04F7FD2ED}" srcOrd="0" destOrd="0" presId="urn:microsoft.com/office/officeart/2005/8/layout/orgChart1"/>
    <dgm:cxn modelId="{5FC2B517-801E-4912-B5BD-EBD66F40C03F}" type="presParOf" srcId="{A6F04308-A097-4646-A796-585305F9ED54}" destId="{A58DA5BB-201D-4B24-A52A-98C3893F30C2}" srcOrd="1" destOrd="0" presId="urn:microsoft.com/office/officeart/2005/8/layout/orgChart1"/>
    <dgm:cxn modelId="{DB07F523-DB61-4E94-B033-7D6D24D6A1D2}" type="presParOf" srcId="{193F2919-425B-4022-AD3D-17552085C53F}" destId="{E4D53177-642F-47E4-8E5A-AAD616430F91}" srcOrd="1" destOrd="0" presId="urn:microsoft.com/office/officeart/2005/8/layout/orgChart1"/>
    <dgm:cxn modelId="{67ABAA59-FB76-4867-884B-1629D39893C9}" type="presParOf" srcId="{193F2919-425B-4022-AD3D-17552085C53F}" destId="{F1A78091-E401-408E-9B73-BA849F733902}" srcOrd="2" destOrd="0" presId="urn:microsoft.com/office/officeart/2005/8/layout/orgChart1"/>
    <dgm:cxn modelId="{B8B7A2B5-D199-48F8-BCEE-663B5A296B76}" type="presParOf" srcId="{D7D7F3F1-1DE0-4F62-A244-4F81151DEA3C}" destId="{CB3C152C-74CC-4DB3-89A6-A0EDEBA55D0F}" srcOrd="2" destOrd="0" presId="urn:microsoft.com/office/officeart/2005/8/layout/orgChart1"/>
  </dgm:cxnLst>
  <dgm:bg/>
  <dgm:whole/>
</dgm:dataModel>
</file>

<file path=ppt/diagrams/data2.xml><?xml version="1.0" encoding="utf-8"?>
<dgm:dataModel xmlns:dgm="http://schemas.openxmlformats.org/drawingml/2006/diagram" xmlns:a="http://schemas.openxmlformats.org/drawingml/2006/main">
  <dgm:ptLst>
    <dgm:pt modelId="{C3FED150-9325-4D85-A769-EBC3DE3EAB13}" type="doc">
      <dgm:prSet loTypeId="urn:microsoft.com/office/officeart/2005/8/layout/hierarchy6" loCatId="hierarchy" qsTypeId="urn:microsoft.com/office/officeart/2005/8/quickstyle/simple2" qsCatId="simple" csTypeId="urn:microsoft.com/office/officeart/2005/8/colors/accent0_1" csCatId="mainScheme" phldr="1"/>
      <dgm:spPr/>
      <dgm:t>
        <a:bodyPr/>
        <a:lstStyle/>
        <a:p>
          <a:endParaRPr lang="fr-FR"/>
        </a:p>
      </dgm:t>
    </dgm:pt>
    <dgm:pt modelId="{595DDB8D-99E3-4D8B-A2F9-A69CEAC60787}">
      <dgm:prSet phldrT="[Texte]" custT="1"/>
      <dgm:spPr/>
      <dgm:t>
        <a:bodyPr/>
        <a:lstStyle/>
        <a:p>
          <a:r>
            <a:rPr lang="fr-FR" sz="4000" dirty="0" smtClean="0"/>
            <a:t>Les facteurs théoriques explicatifs du SD</a:t>
          </a:r>
          <a:endParaRPr lang="fr-FR" sz="4000" dirty="0"/>
        </a:p>
      </dgm:t>
    </dgm:pt>
    <dgm:pt modelId="{475AFB62-C2D8-40FD-94A3-81BEDDCAC0DB}" type="parTrans" cxnId="{1AFC68D2-4176-4486-9B8F-6DD0971B9359}">
      <dgm:prSet/>
      <dgm:spPr/>
      <dgm:t>
        <a:bodyPr/>
        <a:lstStyle/>
        <a:p>
          <a:endParaRPr lang="fr-FR"/>
        </a:p>
      </dgm:t>
    </dgm:pt>
    <dgm:pt modelId="{E82839B9-B5B5-42FA-82E4-A060077341AF}" type="sibTrans" cxnId="{1AFC68D2-4176-4486-9B8F-6DD0971B9359}">
      <dgm:prSet/>
      <dgm:spPr/>
      <dgm:t>
        <a:bodyPr/>
        <a:lstStyle/>
        <a:p>
          <a:endParaRPr lang="fr-FR"/>
        </a:p>
      </dgm:t>
    </dgm:pt>
    <dgm:pt modelId="{8E21CDF1-FEF5-4720-B78E-89E088441124}">
      <dgm:prSet phldrT="[Texte]" custT="1"/>
      <dgm:spPr/>
      <dgm:t>
        <a:bodyPr/>
        <a:lstStyle/>
        <a:p>
          <a:r>
            <a:rPr lang="fr-FR" sz="3200" dirty="0" smtClean="0"/>
            <a:t>Facteurs internes</a:t>
          </a:r>
          <a:endParaRPr lang="fr-FR" sz="3200" dirty="0"/>
        </a:p>
      </dgm:t>
    </dgm:pt>
    <dgm:pt modelId="{3608AF75-AAD5-4361-A12E-AEAE8D68CD8D}" type="parTrans" cxnId="{268C2252-D1AD-4BE5-85D2-41AE48922104}">
      <dgm:prSet/>
      <dgm:spPr/>
      <dgm:t>
        <a:bodyPr/>
        <a:lstStyle/>
        <a:p>
          <a:endParaRPr lang="fr-FR"/>
        </a:p>
      </dgm:t>
    </dgm:pt>
    <dgm:pt modelId="{C1532AA7-143D-4CB5-9089-F69D8D8F52B1}" type="sibTrans" cxnId="{268C2252-D1AD-4BE5-85D2-41AE48922104}">
      <dgm:prSet/>
      <dgm:spPr/>
      <dgm:t>
        <a:bodyPr/>
        <a:lstStyle/>
        <a:p>
          <a:endParaRPr lang="fr-FR"/>
        </a:p>
      </dgm:t>
    </dgm:pt>
    <dgm:pt modelId="{76A3FD36-6F18-4010-A9D1-0100063053FF}">
      <dgm:prSet phldrT="[Texte]" custT="1"/>
      <dgm:spPr/>
      <dgm:t>
        <a:bodyPr/>
        <a:lstStyle/>
        <a:p>
          <a:r>
            <a:rPr lang="fr-FR" sz="3200" dirty="0" smtClean="0"/>
            <a:t>Facteurs externes</a:t>
          </a:r>
          <a:endParaRPr lang="fr-FR" sz="3200" dirty="0"/>
        </a:p>
      </dgm:t>
    </dgm:pt>
    <dgm:pt modelId="{8ECF497F-4777-42D9-9A37-07EB8258DD11}" type="parTrans" cxnId="{20D48AF2-12B6-4381-BDA8-AFC11C775BF0}">
      <dgm:prSet/>
      <dgm:spPr/>
      <dgm:t>
        <a:bodyPr/>
        <a:lstStyle/>
        <a:p>
          <a:endParaRPr lang="fr-FR"/>
        </a:p>
      </dgm:t>
    </dgm:pt>
    <dgm:pt modelId="{448F669D-C937-4A58-9C79-5E59A0C66B17}" type="sibTrans" cxnId="{20D48AF2-12B6-4381-BDA8-AFC11C775BF0}">
      <dgm:prSet/>
      <dgm:spPr/>
      <dgm:t>
        <a:bodyPr/>
        <a:lstStyle/>
        <a:p>
          <a:endParaRPr lang="fr-FR"/>
        </a:p>
      </dgm:t>
    </dgm:pt>
    <dgm:pt modelId="{0703DE33-63CB-4C1C-844C-2A1453F58B09}">
      <dgm:prSet phldrT="[Texte]" custT="1"/>
      <dgm:spPr/>
      <dgm:t>
        <a:bodyPr/>
        <a:lstStyle/>
        <a:p>
          <a:r>
            <a:rPr lang="fr-FR" sz="2800" dirty="0" smtClean="0"/>
            <a:t>Facteurs de blocage</a:t>
          </a:r>
          <a:endParaRPr lang="fr-FR" sz="2800" dirty="0"/>
        </a:p>
      </dgm:t>
    </dgm:pt>
    <dgm:pt modelId="{AA05B680-28B0-4610-B261-81E3E2F51F4F}" type="parTrans" cxnId="{E5A0ED12-DB13-4F22-8061-C961FBE19E94}">
      <dgm:prSet/>
      <dgm:spPr/>
      <dgm:t>
        <a:bodyPr/>
        <a:lstStyle/>
        <a:p>
          <a:endParaRPr lang="fr-FR"/>
        </a:p>
      </dgm:t>
    </dgm:pt>
    <dgm:pt modelId="{6C528408-52BD-4302-8764-F0D34F34001F}" type="sibTrans" cxnId="{E5A0ED12-DB13-4F22-8061-C961FBE19E94}">
      <dgm:prSet/>
      <dgm:spPr/>
      <dgm:t>
        <a:bodyPr/>
        <a:lstStyle/>
        <a:p>
          <a:endParaRPr lang="fr-FR"/>
        </a:p>
      </dgm:t>
    </dgm:pt>
    <dgm:pt modelId="{6188BA2D-BAFB-49DF-80EE-C70A22EE19BD}">
      <dgm:prSet custT="1"/>
      <dgm:spPr/>
      <dgm:t>
        <a:bodyPr/>
        <a:lstStyle/>
        <a:p>
          <a:r>
            <a:rPr lang="fr-FR" sz="2400" dirty="0" smtClean="0"/>
            <a:t>thèse du retard: Rostow</a:t>
          </a:r>
        </a:p>
      </dgm:t>
    </dgm:pt>
    <dgm:pt modelId="{1DDA2903-C51D-4E5F-895E-5F20CD786849}" type="parTrans" cxnId="{AF52E4FA-41CB-4C6D-AD2A-B5E115278D1C}">
      <dgm:prSet/>
      <dgm:spPr/>
      <dgm:t>
        <a:bodyPr/>
        <a:lstStyle/>
        <a:p>
          <a:endParaRPr lang="fr-FR"/>
        </a:p>
      </dgm:t>
    </dgm:pt>
    <dgm:pt modelId="{86015F80-9189-4FA7-81C3-E2CF6EF38816}" type="sibTrans" cxnId="{AF52E4FA-41CB-4C6D-AD2A-B5E115278D1C}">
      <dgm:prSet/>
      <dgm:spPr/>
      <dgm:t>
        <a:bodyPr/>
        <a:lstStyle/>
        <a:p>
          <a:endParaRPr lang="fr-FR"/>
        </a:p>
      </dgm:t>
    </dgm:pt>
    <dgm:pt modelId="{471A67DC-7F37-4E82-8B84-435E7A33DBBE}">
      <dgm:prSet custT="1"/>
      <dgm:spPr/>
      <dgm:t>
        <a:bodyPr/>
        <a:lstStyle/>
        <a:p>
          <a:r>
            <a:rPr lang="fr-FR" sz="2400" dirty="0" smtClean="0"/>
            <a:t>Théorie du centre-périphérie: </a:t>
          </a:r>
          <a:r>
            <a:rPr lang="fr-FR" sz="2400" dirty="0" err="1" smtClean="0"/>
            <a:t>S.Amine</a:t>
          </a:r>
          <a:endParaRPr lang="fr-FR" sz="2400" dirty="0"/>
        </a:p>
      </dgm:t>
    </dgm:pt>
    <dgm:pt modelId="{D59A16E6-0600-4813-B3F4-4920BC240D1A}" type="parTrans" cxnId="{1F61C559-F28E-4440-A95F-EC3A3B70F7F5}">
      <dgm:prSet/>
      <dgm:spPr/>
      <dgm:t>
        <a:bodyPr/>
        <a:lstStyle/>
        <a:p>
          <a:endParaRPr lang="fr-FR"/>
        </a:p>
      </dgm:t>
    </dgm:pt>
    <dgm:pt modelId="{0B6A8749-5862-4567-B57E-3C5E3785804D}" type="sibTrans" cxnId="{1F61C559-F28E-4440-A95F-EC3A3B70F7F5}">
      <dgm:prSet/>
      <dgm:spPr/>
      <dgm:t>
        <a:bodyPr/>
        <a:lstStyle/>
        <a:p>
          <a:endParaRPr lang="fr-FR"/>
        </a:p>
      </dgm:t>
    </dgm:pt>
    <dgm:pt modelId="{52B53770-BEF7-4C6C-9D7F-0D06B4C1D30C}">
      <dgm:prSet custT="1"/>
      <dgm:spPr/>
      <dgm:t>
        <a:bodyPr/>
        <a:lstStyle/>
        <a:p>
          <a:r>
            <a:rPr lang="fr-FR" sz="2400" dirty="0" smtClean="0"/>
            <a:t>Théorie de l’échange inégal: Emmanuel</a:t>
          </a:r>
          <a:endParaRPr lang="fr-FR" sz="2400" dirty="0"/>
        </a:p>
      </dgm:t>
    </dgm:pt>
    <dgm:pt modelId="{3191072E-83D6-4188-90F1-31AE04650DCF}" type="parTrans" cxnId="{98C616A8-E3E9-41D9-85C4-3C3E50DACE8C}">
      <dgm:prSet/>
      <dgm:spPr/>
      <dgm:t>
        <a:bodyPr/>
        <a:lstStyle/>
        <a:p>
          <a:endParaRPr lang="fr-FR"/>
        </a:p>
      </dgm:t>
    </dgm:pt>
    <dgm:pt modelId="{D1C932EA-11A8-4F81-ACFE-4346BC1DA28B}" type="sibTrans" cxnId="{98C616A8-E3E9-41D9-85C4-3C3E50DACE8C}">
      <dgm:prSet/>
      <dgm:spPr/>
      <dgm:t>
        <a:bodyPr/>
        <a:lstStyle/>
        <a:p>
          <a:endParaRPr lang="fr-FR"/>
        </a:p>
      </dgm:t>
    </dgm:pt>
    <dgm:pt modelId="{A89A9BB6-246A-4EBE-AB5E-B0AC0466CD87}">
      <dgm:prSet/>
      <dgm:spPr/>
      <dgm:t>
        <a:bodyPr/>
        <a:lstStyle/>
        <a:p>
          <a:r>
            <a:rPr lang="fr-FR" dirty="0" err="1" smtClean="0"/>
            <a:t>F.Perroux</a:t>
          </a:r>
          <a:endParaRPr lang="fr-FR" dirty="0"/>
        </a:p>
      </dgm:t>
    </dgm:pt>
    <dgm:pt modelId="{DF0A0332-8C4C-4CE1-8DCA-1F6843950252}" type="parTrans" cxnId="{7045DD0E-C088-499B-AEBA-88CA809664CF}">
      <dgm:prSet/>
      <dgm:spPr/>
      <dgm:t>
        <a:bodyPr/>
        <a:lstStyle/>
        <a:p>
          <a:endParaRPr lang="fr-FR"/>
        </a:p>
      </dgm:t>
    </dgm:pt>
    <dgm:pt modelId="{23DAABFD-F861-4EE8-B53A-BEC0F2E83234}" type="sibTrans" cxnId="{7045DD0E-C088-499B-AEBA-88CA809664CF}">
      <dgm:prSet/>
      <dgm:spPr/>
      <dgm:t>
        <a:bodyPr/>
        <a:lstStyle/>
        <a:p>
          <a:endParaRPr lang="fr-FR"/>
        </a:p>
      </dgm:t>
    </dgm:pt>
    <dgm:pt modelId="{EDBFFC9E-8D0D-42D3-8729-2F3AD56F16BF}" type="pres">
      <dgm:prSet presAssocID="{C3FED150-9325-4D85-A769-EBC3DE3EAB13}" presName="mainComposite" presStyleCnt="0">
        <dgm:presLayoutVars>
          <dgm:chPref val="1"/>
          <dgm:dir/>
          <dgm:animOne val="branch"/>
          <dgm:animLvl val="lvl"/>
          <dgm:resizeHandles val="exact"/>
        </dgm:presLayoutVars>
      </dgm:prSet>
      <dgm:spPr/>
      <dgm:t>
        <a:bodyPr/>
        <a:lstStyle/>
        <a:p>
          <a:endParaRPr lang="fr-FR"/>
        </a:p>
      </dgm:t>
    </dgm:pt>
    <dgm:pt modelId="{9C11D0AE-6CE1-4821-968C-FED79230DDDB}" type="pres">
      <dgm:prSet presAssocID="{C3FED150-9325-4D85-A769-EBC3DE3EAB13}" presName="hierFlow" presStyleCnt="0"/>
      <dgm:spPr/>
    </dgm:pt>
    <dgm:pt modelId="{27AEF808-93F0-453E-AD3E-1ABCD2A8B248}" type="pres">
      <dgm:prSet presAssocID="{C3FED150-9325-4D85-A769-EBC3DE3EAB13}" presName="hierChild1" presStyleCnt="0">
        <dgm:presLayoutVars>
          <dgm:chPref val="1"/>
          <dgm:animOne val="branch"/>
          <dgm:animLvl val="lvl"/>
        </dgm:presLayoutVars>
      </dgm:prSet>
      <dgm:spPr/>
    </dgm:pt>
    <dgm:pt modelId="{007E83B9-8DC9-41CA-B3FF-EA66077CB35B}" type="pres">
      <dgm:prSet presAssocID="{595DDB8D-99E3-4D8B-A2F9-A69CEAC60787}" presName="Name14" presStyleCnt="0"/>
      <dgm:spPr/>
    </dgm:pt>
    <dgm:pt modelId="{7F889E0B-971A-4D17-A0DB-3BE07BFAC147}" type="pres">
      <dgm:prSet presAssocID="{595DDB8D-99E3-4D8B-A2F9-A69CEAC60787}" presName="level1Shape" presStyleLbl="node0" presStyleIdx="0" presStyleCnt="1" custScaleX="467548" custLinFactNeighborX="0" custLinFactNeighborY="-45988">
        <dgm:presLayoutVars>
          <dgm:chPref val="3"/>
        </dgm:presLayoutVars>
      </dgm:prSet>
      <dgm:spPr/>
      <dgm:t>
        <a:bodyPr/>
        <a:lstStyle/>
        <a:p>
          <a:endParaRPr lang="fr-FR"/>
        </a:p>
      </dgm:t>
    </dgm:pt>
    <dgm:pt modelId="{23B39C98-9524-4849-818D-C98B103C6E79}" type="pres">
      <dgm:prSet presAssocID="{595DDB8D-99E3-4D8B-A2F9-A69CEAC60787}" presName="hierChild2" presStyleCnt="0"/>
      <dgm:spPr/>
    </dgm:pt>
    <dgm:pt modelId="{075DB5AB-4791-4915-AF66-F38C4BE5B7D5}" type="pres">
      <dgm:prSet presAssocID="{3608AF75-AAD5-4361-A12E-AEAE8D68CD8D}" presName="Name19" presStyleLbl="parChTrans1D2" presStyleIdx="0" presStyleCnt="3"/>
      <dgm:spPr/>
      <dgm:t>
        <a:bodyPr/>
        <a:lstStyle/>
        <a:p>
          <a:endParaRPr lang="fr-FR"/>
        </a:p>
      </dgm:t>
    </dgm:pt>
    <dgm:pt modelId="{E9728EAB-BB9F-4D4F-A34A-84B38556214F}" type="pres">
      <dgm:prSet presAssocID="{8E21CDF1-FEF5-4720-B78E-89E088441124}" presName="Name21" presStyleCnt="0"/>
      <dgm:spPr/>
    </dgm:pt>
    <dgm:pt modelId="{9470C3D4-4F62-435A-8DF9-2633B258C541}" type="pres">
      <dgm:prSet presAssocID="{8E21CDF1-FEF5-4720-B78E-89E088441124}" presName="level2Shape" presStyleLbl="node2" presStyleIdx="0" presStyleCnt="3" custLinFactNeighborX="22723" custLinFactNeighborY="-1737"/>
      <dgm:spPr/>
      <dgm:t>
        <a:bodyPr/>
        <a:lstStyle/>
        <a:p>
          <a:endParaRPr lang="fr-FR"/>
        </a:p>
      </dgm:t>
    </dgm:pt>
    <dgm:pt modelId="{96F026B9-F3C8-4D09-A8C3-7172D00610B3}" type="pres">
      <dgm:prSet presAssocID="{8E21CDF1-FEF5-4720-B78E-89E088441124}" presName="hierChild3" presStyleCnt="0"/>
      <dgm:spPr/>
    </dgm:pt>
    <dgm:pt modelId="{2018ECD1-4403-4902-8B1A-C0D2B05BC9F1}" type="pres">
      <dgm:prSet presAssocID="{1DDA2903-C51D-4E5F-895E-5F20CD786849}" presName="Name19" presStyleLbl="parChTrans1D3" presStyleIdx="0" presStyleCnt="4"/>
      <dgm:spPr/>
      <dgm:t>
        <a:bodyPr/>
        <a:lstStyle/>
        <a:p>
          <a:endParaRPr lang="fr-FR"/>
        </a:p>
      </dgm:t>
    </dgm:pt>
    <dgm:pt modelId="{325E21C9-C2BB-4BA4-9789-572FD9C1DE27}" type="pres">
      <dgm:prSet presAssocID="{6188BA2D-BAFB-49DF-80EE-C70A22EE19BD}" presName="Name21" presStyleCnt="0"/>
      <dgm:spPr/>
    </dgm:pt>
    <dgm:pt modelId="{40EED679-93E7-4B8C-B9FD-9907AA503D4D}" type="pres">
      <dgm:prSet presAssocID="{6188BA2D-BAFB-49DF-80EE-C70A22EE19BD}" presName="level2Shape" presStyleLbl="node3" presStyleIdx="0" presStyleCnt="4" custLinFactNeighborX="22723" custLinFactNeighborY="13176"/>
      <dgm:spPr/>
      <dgm:t>
        <a:bodyPr/>
        <a:lstStyle/>
        <a:p>
          <a:endParaRPr lang="fr-FR"/>
        </a:p>
      </dgm:t>
    </dgm:pt>
    <dgm:pt modelId="{3D46BFA8-DC65-4305-ADB2-755A238BEABD}" type="pres">
      <dgm:prSet presAssocID="{6188BA2D-BAFB-49DF-80EE-C70A22EE19BD}" presName="hierChild3" presStyleCnt="0"/>
      <dgm:spPr/>
    </dgm:pt>
    <dgm:pt modelId="{C159D9BF-346E-46D0-AC2F-1B898A4A7231}" type="pres">
      <dgm:prSet presAssocID="{8ECF497F-4777-42D9-9A37-07EB8258DD11}" presName="Name19" presStyleLbl="parChTrans1D2" presStyleIdx="1" presStyleCnt="3"/>
      <dgm:spPr/>
      <dgm:t>
        <a:bodyPr/>
        <a:lstStyle/>
        <a:p>
          <a:endParaRPr lang="fr-FR"/>
        </a:p>
      </dgm:t>
    </dgm:pt>
    <dgm:pt modelId="{D1F2AF36-1A24-425A-A251-5CDD47B0EAE5}" type="pres">
      <dgm:prSet presAssocID="{76A3FD36-6F18-4010-A9D1-0100063053FF}" presName="Name21" presStyleCnt="0"/>
      <dgm:spPr/>
    </dgm:pt>
    <dgm:pt modelId="{2C6710D1-562F-4686-BD74-DE795C909AE3}" type="pres">
      <dgm:prSet presAssocID="{76A3FD36-6F18-4010-A9D1-0100063053FF}" presName="level2Shape" presStyleLbl="node2" presStyleIdx="1" presStyleCnt="3"/>
      <dgm:spPr/>
      <dgm:t>
        <a:bodyPr/>
        <a:lstStyle/>
        <a:p>
          <a:endParaRPr lang="fr-FR"/>
        </a:p>
      </dgm:t>
    </dgm:pt>
    <dgm:pt modelId="{89BB4CCE-A63B-4AF3-AFE5-5284BE807A1B}" type="pres">
      <dgm:prSet presAssocID="{76A3FD36-6F18-4010-A9D1-0100063053FF}" presName="hierChild3" presStyleCnt="0"/>
      <dgm:spPr/>
    </dgm:pt>
    <dgm:pt modelId="{CE02A847-3C04-4546-B366-3B8333E1D9DB}" type="pres">
      <dgm:prSet presAssocID="{D59A16E6-0600-4813-B3F4-4920BC240D1A}" presName="Name19" presStyleLbl="parChTrans1D3" presStyleIdx="1" presStyleCnt="4"/>
      <dgm:spPr/>
      <dgm:t>
        <a:bodyPr/>
        <a:lstStyle/>
        <a:p>
          <a:endParaRPr lang="fr-FR"/>
        </a:p>
      </dgm:t>
    </dgm:pt>
    <dgm:pt modelId="{90597AB6-2D03-4674-9F07-2747616ADC15}" type="pres">
      <dgm:prSet presAssocID="{471A67DC-7F37-4E82-8B84-435E7A33DBBE}" presName="Name21" presStyleCnt="0"/>
      <dgm:spPr/>
    </dgm:pt>
    <dgm:pt modelId="{01EACB35-C02C-43BB-9F4A-2D70D6E4C53E}" type="pres">
      <dgm:prSet presAssocID="{471A67DC-7F37-4E82-8B84-435E7A33DBBE}" presName="level2Shape" presStyleLbl="node3" presStyleIdx="1" presStyleCnt="4" custScaleY="133299"/>
      <dgm:spPr/>
      <dgm:t>
        <a:bodyPr/>
        <a:lstStyle/>
        <a:p>
          <a:endParaRPr lang="fr-FR"/>
        </a:p>
      </dgm:t>
    </dgm:pt>
    <dgm:pt modelId="{6283A36E-1804-4D76-BBF7-C3B38A8CD815}" type="pres">
      <dgm:prSet presAssocID="{471A67DC-7F37-4E82-8B84-435E7A33DBBE}" presName="hierChild3" presStyleCnt="0"/>
      <dgm:spPr/>
    </dgm:pt>
    <dgm:pt modelId="{91433071-2D41-4C52-9EA0-6A6DB2DC3CB0}" type="pres">
      <dgm:prSet presAssocID="{3191072E-83D6-4188-90F1-31AE04650DCF}" presName="Name19" presStyleLbl="parChTrans1D3" presStyleIdx="2" presStyleCnt="4"/>
      <dgm:spPr/>
      <dgm:t>
        <a:bodyPr/>
        <a:lstStyle/>
        <a:p>
          <a:endParaRPr lang="fr-FR"/>
        </a:p>
      </dgm:t>
    </dgm:pt>
    <dgm:pt modelId="{EE02FCB0-5FC8-454F-8229-7860B5609D14}" type="pres">
      <dgm:prSet presAssocID="{52B53770-BEF7-4C6C-9D7F-0D06B4C1D30C}" presName="Name21" presStyleCnt="0"/>
      <dgm:spPr/>
    </dgm:pt>
    <dgm:pt modelId="{F6739BF8-8547-48F7-ADDE-8756C566ECA2}" type="pres">
      <dgm:prSet presAssocID="{52B53770-BEF7-4C6C-9D7F-0D06B4C1D30C}" presName="level2Shape" presStyleLbl="node3" presStyleIdx="2" presStyleCnt="4" custScaleY="145392"/>
      <dgm:spPr/>
      <dgm:t>
        <a:bodyPr/>
        <a:lstStyle/>
        <a:p>
          <a:endParaRPr lang="fr-FR"/>
        </a:p>
      </dgm:t>
    </dgm:pt>
    <dgm:pt modelId="{786334B2-F652-4E5E-8582-9ACF56DB9D6D}" type="pres">
      <dgm:prSet presAssocID="{52B53770-BEF7-4C6C-9D7F-0D06B4C1D30C}" presName="hierChild3" presStyleCnt="0"/>
      <dgm:spPr/>
    </dgm:pt>
    <dgm:pt modelId="{565D5BF4-82DF-4EC0-8F51-F413007D90BD}" type="pres">
      <dgm:prSet presAssocID="{AA05B680-28B0-4610-B261-81E3E2F51F4F}" presName="Name19" presStyleLbl="parChTrans1D2" presStyleIdx="2" presStyleCnt="3"/>
      <dgm:spPr/>
      <dgm:t>
        <a:bodyPr/>
        <a:lstStyle/>
        <a:p>
          <a:endParaRPr lang="fr-FR"/>
        </a:p>
      </dgm:t>
    </dgm:pt>
    <dgm:pt modelId="{4052FC90-3B07-456C-905D-8A9BC7968538}" type="pres">
      <dgm:prSet presAssocID="{0703DE33-63CB-4C1C-844C-2A1453F58B09}" presName="Name21" presStyleCnt="0"/>
      <dgm:spPr/>
    </dgm:pt>
    <dgm:pt modelId="{D4230BFC-3728-415A-8EDD-E6982C96DF9E}" type="pres">
      <dgm:prSet presAssocID="{0703DE33-63CB-4C1C-844C-2A1453F58B09}" presName="level2Shape" presStyleLbl="node2" presStyleIdx="2" presStyleCnt="3"/>
      <dgm:spPr/>
      <dgm:t>
        <a:bodyPr/>
        <a:lstStyle/>
        <a:p>
          <a:endParaRPr lang="fr-FR"/>
        </a:p>
      </dgm:t>
    </dgm:pt>
    <dgm:pt modelId="{B60A16C8-F9E0-4C23-B954-DDCE078C8CAB}" type="pres">
      <dgm:prSet presAssocID="{0703DE33-63CB-4C1C-844C-2A1453F58B09}" presName="hierChild3" presStyleCnt="0"/>
      <dgm:spPr/>
    </dgm:pt>
    <dgm:pt modelId="{714679A4-9664-41AD-8EA1-2707713B6D1D}" type="pres">
      <dgm:prSet presAssocID="{DF0A0332-8C4C-4CE1-8DCA-1F6843950252}" presName="Name19" presStyleLbl="parChTrans1D3" presStyleIdx="3" presStyleCnt="4"/>
      <dgm:spPr/>
      <dgm:t>
        <a:bodyPr/>
        <a:lstStyle/>
        <a:p>
          <a:endParaRPr lang="fr-FR"/>
        </a:p>
      </dgm:t>
    </dgm:pt>
    <dgm:pt modelId="{9512C1C8-E661-4999-BAFC-2FD10522BA3D}" type="pres">
      <dgm:prSet presAssocID="{A89A9BB6-246A-4EBE-AB5E-B0AC0466CD87}" presName="Name21" presStyleCnt="0"/>
      <dgm:spPr/>
    </dgm:pt>
    <dgm:pt modelId="{58A40AB0-EDC6-4426-9908-1F7FBFEF49D0}" type="pres">
      <dgm:prSet presAssocID="{A89A9BB6-246A-4EBE-AB5E-B0AC0466CD87}" presName="level2Shape" presStyleLbl="node3" presStyleIdx="3" presStyleCnt="4"/>
      <dgm:spPr/>
      <dgm:t>
        <a:bodyPr/>
        <a:lstStyle/>
        <a:p>
          <a:endParaRPr lang="fr-FR"/>
        </a:p>
      </dgm:t>
    </dgm:pt>
    <dgm:pt modelId="{5E0C3769-F0F5-4A10-B6F3-A4DB98BA3F3C}" type="pres">
      <dgm:prSet presAssocID="{A89A9BB6-246A-4EBE-AB5E-B0AC0466CD87}" presName="hierChild3" presStyleCnt="0"/>
      <dgm:spPr/>
    </dgm:pt>
    <dgm:pt modelId="{F58EB13B-3783-4211-91F6-304F579AC037}" type="pres">
      <dgm:prSet presAssocID="{C3FED150-9325-4D85-A769-EBC3DE3EAB13}" presName="bgShapesFlow" presStyleCnt="0"/>
      <dgm:spPr/>
    </dgm:pt>
  </dgm:ptLst>
  <dgm:cxnLst>
    <dgm:cxn modelId="{4B5347A5-71F1-4016-9BE3-CB6E19CEF402}" type="presOf" srcId="{595DDB8D-99E3-4D8B-A2F9-A69CEAC60787}" destId="{7F889E0B-971A-4D17-A0DB-3BE07BFAC147}" srcOrd="0" destOrd="0" presId="urn:microsoft.com/office/officeart/2005/8/layout/hierarchy6"/>
    <dgm:cxn modelId="{B74F8745-0E37-41FD-AFAC-7BF646812033}" type="presOf" srcId="{52B53770-BEF7-4C6C-9D7F-0D06B4C1D30C}" destId="{F6739BF8-8547-48F7-ADDE-8756C566ECA2}" srcOrd="0" destOrd="0" presId="urn:microsoft.com/office/officeart/2005/8/layout/hierarchy6"/>
    <dgm:cxn modelId="{AFB9B351-7AA9-43C3-AB4A-983A16525705}" type="presOf" srcId="{76A3FD36-6F18-4010-A9D1-0100063053FF}" destId="{2C6710D1-562F-4686-BD74-DE795C909AE3}" srcOrd="0" destOrd="0" presId="urn:microsoft.com/office/officeart/2005/8/layout/hierarchy6"/>
    <dgm:cxn modelId="{2844089C-53EE-409F-A6A6-2F3551260699}" type="presOf" srcId="{DF0A0332-8C4C-4CE1-8DCA-1F6843950252}" destId="{714679A4-9664-41AD-8EA1-2707713B6D1D}" srcOrd="0" destOrd="0" presId="urn:microsoft.com/office/officeart/2005/8/layout/hierarchy6"/>
    <dgm:cxn modelId="{625E19FA-BDA0-4133-AACE-B71A5437548A}" type="presOf" srcId="{D59A16E6-0600-4813-B3F4-4920BC240D1A}" destId="{CE02A847-3C04-4546-B366-3B8333E1D9DB}" srcOrd="0" destOrd="0" presId="urn:microsoft.com/office/officeart/2005/8/layout/hierarchy6"/>
    <dgm:cxn modelId="{20D48AF2-12B6-4381-BDA8-AFC11C775BF0}" srcId="{595DDB8D-99E3-4D8B-A2F9-A69CEAC60787}" destId="{76A3FD36-6F18-4010-A9D1-0100063053FF}" srcOrd="1" destOrd="0" parTransId="{8ECF497F-4777-42D9-9A37-07EB8258DD11}" sibTransId="{448F669D-C937-4A58-9C79-5E59A0C66B17}"/>
    <dgm:cxn modelId="{54D0C604-1E5A-4D3A-B1DB-828EE065DB24}" type="presOf" srcId="{6188BA2D-BAFB-49DF-80EE-C70A22EE19BD}" destId="{40EED679-93E7-4B8C-B9FD-9907AA503D4D}" srcOrd="0" destOrd="0" presId="urn:microsoft.com/office/officeart/2005/8/layout/hierarchy6"/>
    <dgm:cxn modelId="{F183ABF4-E0E7-459A-AC05-B5CAEE0DF15B}" type="presOf" srcId="{AA05B680-28B0-4610-B261-81E3E2F51F4F}" destId="{565D5BF4-82DF-4EC0-8F51-F413007D90BD}" srcOrd="0" destOrd="0" presId="urn:microsoft.com/office/officeart/2005/8/layout/hierarchy6"/>
    <dgm:cxn modelId="{E5A0ED12-DB13-4F22-8061-C961FBE19E94}" srcId="{595DDB8D-99E3-4D8B-A2F9-A69CEAC60787}" destId="{0703DE33-63CB-4C1C-844C-2A1453F58B09}" srcOrd="2" destOrd="0" parTransId="{AA05B680-28B0-4610-B261-81E3E2F51F4F}" sibTransId="{6C528408-52BD-4302-8764-F0D34F34001F}"/>
    <dgm:cxn modelId="{AF52E4FA-41CB-4C6D-AD2A-B5E115278D1C}" srcId="{8E21CDF1-FEF5-4720-B78E-89E088441124}" destId="{6188BA2D-BAFB-49DF-80EE-C70A22EE19BD}" srcOrd="0" destOrd="0" parTransId="{1DDA2903-C51D-4E5F-895E-5F20CD786849}" sibTransId="{86015F80-9189-4FA7-81C3-E2CF6EF38816}"/>
    <dgm:cxn modelId="{15D33A62-E46A-465E-B190-78920C0139CC}" type="presOf" srcId="{3191072E-83D6-4188-90F1-31AE04650DCF}" destId="{91433071-2D41-4C52-9EA0-6A6DB2DC3CB0}" srcOrd="0" destOrd="0" presId="urn:microsoft.com/office/officeart/2005/8/layout/hierarchy6"/>
    <dgm:cxn modelId="{A0175AE9-515B-454F-A668-82074B5D1394}" type="presOf" srcId="{A89A9BB6-246A-4EBE-AB5E-B0AC0466CD87}" destId="{58A40AB0-EDC6-4426-9908-1F7FBFEF49D0}" srcOrd="0" destOrd="0" presId="urn:microsoft.com/office/officeart/2005/8/layout/hierarchy6"/>
    <dgm:cxn modelId="{1F61C559-F28E-4440-A95F-EC3A3B70F7F5}" srcId="{76A3FD36-6F18-4010-A9D1-0100063053FF}" destId="{471A67DC-7F37-4E82-8B84-435E7A33DBBE}" srcOrd="0" destOrd="0" parTransId="{D59A16E6-0600-4813-B3F4-4920BC240D1A}" sibTransId="{0B6A8749-5862-4567-B57E-3C5E3785804D}"/>
    <dgm:cxn modelId="{7045DD0E-C088-499B-AEBA-88CA809664CF}" srcId="{0703DE33-63CB-4C1C-844C-2A1453F58B09}" destId="{A89A9BB6-246A-4EBE-AB5E-B0AC0466CD87}" srcOrd="0" destOrd="0" parTransId="{DF0A0332-8C4C-4CE1-8DCA-1F6843950252}" sibTransId="{23DAABFD-F861-4EE8-B53A-BEC0F2E83234}"/>
    <dgm:cxn modelId="{EAD436ED-DB1F-4A46-A19B-3A7E867FF8DF}" type="presOf" srcId="{3608AF75-AAD5-4361-A12E-AEAE8D68CD8D}" destId="{075DB5AB-4791-4915-AF66-F38C4BE5B7D5}" srcOrd="0" destOrd="0" presId="urn:microsoft.com/office/officeart/2005/8/layout/hierarchy6"/>
    <dgm:cxn modelId="{268C2252-D1AD-4BE5-85D2-41AE48922104}" srcId="{595DDB8D-99E3-4D8B-A2F9-A69CEAC60787}" destId="{8E21CDF1-FEF5-4720-B78E-89E088441124}" srcOrd="0" destOrd="0" parTransId="{3608AF75-AAD5-4361-A12E-AEAE8D68CD8D}" sibTransId="{C1532AA7-143D-4CB5-9089-F69D8D8F52B1}"/>
    <dgm:cxn modelId="{0B1C6203-1A2E-4CDF-AF18-5F9AFA019DA2}" type="presOf" srcId="{C3FED150-9325-4D85-A769-EBC3DE3EAB13}" destId="{EDBFFC9E-8D0D-42D3-8729-2F3AD56F16BF}" srcOrd="0" destOrd="0" presId="urn:microsoft.com/office/officeart/2005/8/layout/hierarchy6"/>
    <dgm:cxn modelId="{83FB9479-FF1C-44C1-BA1B-FC8F946DCE1F}" type="presOf" srcId="{1DDA2903-C51D-4E5F-895E-5F20CD786849}" destId="{2018ECD1-4403-4902-8B1A-C0D2B05BC9F1}" srcOrd="0" destOrd="0" presId="urn:microsoft.com/office/officeart/2005/8/layout/hierarchy6"/>
    <dgm:cxn modelId="{386EEC63-FA7B-420C-BD42-09E4D4EFD069}" type="presOf" srcId="{8E21CDF1-FEF5-4720-B78E-89E088441124}" destId="{9470C3D4-4F62-435A-8DF9-2633B258C541}" srcOrd="0" destOrd="0" presId="urn:microsoft.com/office/officeart/2005/8/layout/hierarchy6"/>
    <dgm:cxn modelId="{1AFC68D2-4176-4486-9B8F-6DD0971B9359}" srcId="{C3FED150-9325-4D85-A769-EBC3DE3EAB13}" destId="{595DDB8D-99E3-4D8B-A2F9-A69CEAC60787}" srcOrd="0" destOrd="0" parTransId="{475AFB62-C2D8-40FD-94A3-81BEDDCAC0DB}" sibTransId="{E82839B9-B5B5-42FA-82E4-A060077341AF}"/>
    <dgm:cxn modelId="{68AA6429-192E-4CA4-BFE5-BF87BD055499}" type="presOf" srcId="{0703DE33-63CB-4C1C-844C-2A1453F58B09}" destId="{D4230BFC-3728-415A-8EDD-E6982C96DF9E}" srcOrd="0" destOrd="0" presId="urn:microsoft.com/office/officeart/2005/8/layout/hierarchy6"/>
    <dgm:cxn modelId="{98C616A8-E3E9-41D9-85C4-3C3E50DACE8C}" srcId="{76A3FD36-6F18-4010-A9D1-0100063053FF}" destId="{52B53770-BEF7-4C6C-9D7F-0D06B4C1D30C}" srcOrd="1" destOrd="0" parTransId="{3191072E-83D6-4188-90F1-31AE04650DCF}" sibTransId="{D1C932EA-11A8-4F81-ACFE-4346BC1DA28B}"/>
    <dgm:cxn modelId="{04997DAA-E4BC-4E0A-973E-0616EE4562CD}" type="presOf" srcId="{471A67DC-7F37-4E82-8B84-435E7A33DBBE}" destId="{01EACB35-C02C-43BB-9F4A-2D70D6E4C53E}" srcOrd="0" destOrd="0" presId="urn:microsoft.com/office/officeart/2005/8/layout/hierarchy6"/>
    <dgm:cxn modelId="{C2AC32A7-9487-42DC-AF09-B7604E92E41C}" type="presOf" srcId="{8ECF497F-4777-42D9-9A37-07EB8258DD11}" destId="{C159D9BF-346E-46D0-AC2F-1B898A4A7231}" srcOrd="0" destOrd="0" presId="urn:microsoft.com/office/officeart/2005/8/layout/hierarchy6"/>
    <dgm:cxn modelId="{D2DAD5E6-14AF-461F-A73C-F268B09AD52E}" type="presParOf" srcId="{EDBFFC9E-8D0D-42D3-8729-2F3AD56F16BF}" destId="{9C11D0AE-6CE1-4821-968C-FED79230DDDB}" srcOrd="0" destOrd="0" presId="urn:microsoft.com/office/officeart/2005/8/layout/hierarchy6"/>
    <dgm:cxn modelId="{B9CC62FB-E660-4E92-8360-7AC4D154A23F}" type="presParOf" srcId="{9C11D0AE-6CE1-4821-968C-FED79230DDDB}" destId="{27AEF808-93F0-453E-AD3E-1ABCD2A8B248}" srcOrd="0" destOrd="0" presId="urn:microsoft.com/office/officeart/2005/8/layout/hierarchy6"/>
    <dgm:cxn modelId="{08FE1D2D-24A8-4AF5-956C-98D36CEDCA81}" type="presParOf" srcId="{27AEF808-93F0-453E-AD3E-1ABCD2A8B248}" destId="{007E83B9-8DC9-41CA-B3FF-EA66077CB35B}" srcOrd="0" destOrd="0" presId="urn:microsoft.com/office/officeart/2005/8/layout/hierarchy6"/>
    <dgm:cxn modelId="{683A7A8F-787C-40D7-8280-6D9C03E968D3}" type="presParOf" srcId="{007E83B9-8DC9-41CA-B3FF-EA66077CB35B}" destId="{7F889E0B-971A-4D17-A0DB-3BE07BFAC147}" srcOrd="0" destOrd="0" presId="urn:microsoft.com/office/officeart/2005/8/layout/hierarchy6"/>
    <dgm:cxn modelId="{E48643B4-468E-460C-BA10-78E258C969A3}" type="presParOf" srcId="{007E83B9-8DC9-41CA-B3FF-EA66077CB35B}" destId="{23B39C98-9524-4849-818D-C98B103C6E79}" srcOrd="1" destOrd="0" presId="urn:microsoft.com/office/officeart/2005/8/layout/hierarchy6"/>
    <dgm:cxn modelId="{E0663E61-ABDC-49BB-BE5A-BD280F77A83A}" type="presParOf" srcId="{23B39C98-9524-4849-818D-C98B103C6E79}" destId="{075DB5AB-4791-4915-AF66-F38C4BE5B7D5}" srcOrd="0" destOrd="0" presId="urn:microsoft.com/office/officeart/2005/8/layout/hierarchy6"/>
    <dgm:cxn modelId="{E0904D84-1AFA-491A-ABE2-9EFE6577DC4A}" type="presParOf" srcId="{23B39C98-9524-4849-818D-C98B103C6E79}" destId="{E9728EAB-BB9F-4D4F-A34A-84B38556214F}" srcOrd="1" destOrd="0" presId="urn:microsoft.com/office/officeart/2005/8/layout/hierarchy6"/>
    <dgm:cxn modelId="{EF1656D1-485E-42F6-BCAD-CD81DD6977F4}" type="presParOf" srcId="{E9728EAB-BB9F-4D4F-A34A-84B38556214F}" destId="{9470C3D4-4F62-435A-8DF9-2633B258C541}" srcOrd="0" destOrd="0" presId="urn:microsoft.com/office/officeart/2005/8/layout/hierarchy6"/>
    <dgm:cxn modelId="{4B6548BB-1267-42A5-87E2-A784713AFCCB}" type="presParOf" srcId="{E9728EAB-BB9F-4D4F-A34A-84B38556214F}" destId="{96F026B9-F3C8-4D09-A8C3-7172D00610B3}" srcOrd="1" destOrd="0" presId="urn:microsoft.com/office/officeart/2005/8/layout/hierarchy6"/>
    <dgm:cxn modelId="{B1A9BB80-C605-4742-93D0-2B64B1EE09E7}" type="presParOf" srcId="{96F026B9-F3C8-4D09-A8C3-7172D00610B3}" destId="{2018ECD1-4403-4902-8B1A-C0D2B05BC9F1}" srcOrd="0" destOrd="0" presId="urn:microsoft.com/office/officeart/2005/8/layout/hierarchy6"/>
    <dgm:cxn modelId="{D1E5EA79-3A5B-4BA9-A6BA-64C87832C58A}" type="presParOf" srcId="{96F026B9-F3C8-4D09-A8C3-7172D00610B3}" destId="{325E21C9-C2BB-4BA4-9789-572FD9C1DE27}" srcOrd="1" destOrd="0" presId="urn:microsoft.com/office/officeart/2005/8/layout/hierarchy6"/>
    <dgm:cxn modelId="{4A8B12E9-CEAE-47FA-B68F-8A1D16A3C4B8}" type="presParOf" srcId="{325E21C9-C2BB-4BA4-9789-572FD9C1DE27}" destId="{40EED679-93E7-4B8C-B9FD-9907AA503D4D}" srcOrd="0" destOrd="0" presId="urn:microsoft.com/office/officeart/2005/8/layout/hierarchy6"/>
    <dgm:cxn modelId="{6083631B-E061-4E92-9678-F676B71D0207}" type="presParOf" srcId="{325E21C9-C2BB-4BA4-9789-572FD9C1DE27}" destId="{3D46BFA8-DC65-4305-ADB2-755A238BEABD}" srcOrd="1" destOrd="0" presId="urn:microsoft.com/office/officeart/2005/8/layout/hierarchy6"/>
    <dgm:cxn modelId="{5D6AAA72-3D51-4A71-AEAA-FA77B6539A0B}" type="presParOf" srcId="{23B39C98-9524-4849-818D-C98B103C6E79}" destId="{C159D9BF-346E-46D0-AC2F-1B898A4A7231}" srcOrd="2" destOrd="0" presId="urn:microsoft.com/office/officeart/2005/8/layout/hierarchy6"/>
    <dgm:cxn modelId="{E17BAE16-170C-4D39-AC1D-5661721D8732}" type="presParOf" srcId="{23B39C98-9524-4849-818D-C98B103C6E79}" destId="{D1F2AF36-1A24-425A-A251-5CDD47B0EAE5}" srcOrd="3" destOrd="0" presId="urn:microsoft.com/office/officeart/2005/8/layout/hierarchy6"/>
    <dgm:cxn modelId="{ED9A8B54-4DE6-4CE6-BC27-D4C99C23C457}" type="presParOf" srcId="{D1F2AF36-1A24-425A-A251-5CDD47B0EAE5}" destId="{2C6710D1-562F-4686-BD74-DE795C909AE3}" srcOrd="0" destOrd="0" presId="urn:microsoft.com/office/officeart/2005/8/layout/hierarchy6"/>
    <dgm:cxn modelId="{355224C6-F03D-41CB-9F04-9B753FB5D2EC}" type="presParOf" srcId="{D1F2AF36-1A24-425A-A251-5CDD47B0EAE5}" destId="{89BB4CCE-A63B-4AF3-AFE5-5284BE807A1B}" srcOrd="1" destOrd="0" presId="urn:microsoft.com/office/officeart/2005/8/layout/hierarchy6"/>
    <dgm:cxn modelId="{9E3E5F93-701C-42FC-AF37-A13FF8C45D9F}" type="presParOf" srcId="{89BB4CCE-A63B-4AF3-AFE5-5284BE807A1B}" destId="{CE02A847-3C04-4546-B366-3B8333E1D9DB}" srcOrd="0" destOrd="0" presId="urn:microsoft.com/office/officeart/2005/8/layout/hierarchy6"/>
    <dgm:cxn modelId="{242C0C06-A97F-4506-B853-51A5EF2E68FC}" type="presParOf" srcId="{89BB4CCE-A63B-4AF3-AFE5-5284BE807A1B}" destId="{90597AB6-2D03-4674-9F07-2747616ADC15}" srcOrd="1" destOrd="0" presId="urn:microsoft.com/office/officeart/2005/8/layout/hierarchy6"/>
    <dgm:cxn modelId="{60137A5A-DC76-4A1B-B87F-A299587808E5}" type="presParOf" srcId="{90597AB6-2D03-4674-9F07-2747616ADC15}" destId="{01EACB35-C02C-43BB-9F4A-2D70D6E4C53E}" srcOrd="0" destOrd="0" presId="urn:microsoft.com/office/officeart/2005/8/layout/hierarchy6"/>
    <dgm:cxn modelId="{C774D6CA-C82A-4FE3-A5BB-3CBECEA81849}" type="presParOf" srcId="{90597AB6-2D03-4674-9F07-2747616ADC15}" destId="{6283A36E-1804-4D76-BBF7-C3B38A8CD815}" srcOrd="1" destOrd="0" presId="urn:microsoft.com/office/officeart/2005/8/layout/hierarchy6"/>
    <dgm:cxn modelId="{28D3283A-B8C4-477B-A2EE-FECAF5C35EA6}" type="presParOf" srcId="{89BB4CCE-A63B-4AF3-AFE5-5284BE807A1B}" destId="{91433071-2D41-4C52-9EA0-6A6DB2DC3CB0}" srcOrd="2" destOrd="0" presId="urn:microsoft.com/office/officeart/2005/8/layout/hierarchy6"/>
    <dgm:cxn modelId="{A638F5C3-6D94-430F-91FE-FFCE615EDCFE}" type="presParOf" srcId="{89BB4CCE-A63B-4AF3-AFE5-5284BE807A1B}" destId="{EE02FCB0-5FC8-454F-8229-7860B5609D14}" srcOrd="3" destOrd="0" presId="urn:microsoft.com/office/officeart/2005/8/layout/hierarchy6"/>
    <dgm:cxn modelId="{6FBCC078-214F-411E-9EC4-92B12F4A7649}" type="presParOf" srcId="{EE02FCB0-5FC8-454F-8229-7860B5609D14}" destId="{F6739BF8-8547-48F7-ADDE-8756C566ECA2}" srcOrd="0" destOrd="0" presId="urn:microsoft.com/office/officeart/2005/8/layout/hierarchy6"/>
    <dgm:cxn modelId="{B17AEE38-7AB1-4728-8DFD-77BF79AC18A4}" type="presParOf" srcId="{EE02FCB0-5FC8-454F-8229-7860B5609D14}" destId="{786334B2-F652-4E5E-8582-9ACF56DB9D6D}" srcOrd="1" destOrd="0" presId="urn:microsoft.com/office/officeart/2005/8/layout/hierarchy6"/>
    <dgm:cxn modelId="{0C7C64FE-E6E2-4283-9499-57AC1127FF02}" type="presParOf" srcId="{23B39C98-9524-4849-818D-C98B103C6E79}" destId="{565D5BF4-82DF-4EC0-8F51-F413007D90BD}" srcOrd="4" destOrd="0" presId="urn:microsoft.com/office/officeart/2005/8/layout/hierarchy6"/>
    <dgm:cxn modelId="{3145FBCC-913E-477F-80AC-8977D218DE58}" type="presParOf" srcId="{23B39C98-9524-4849-818D-C98B103C6E79}" destId="{4052FC90-3B07-456C-905D-8A9BC7968538}" srcOrd="5" destOrd="0" presId="urn:microsoft.com/office/officeart/2005/8/layout/hierarchy6"/>
    <dgm:cxn modelId="{51BFB91E-F9A9-4657-8236-00FCAE47230E}" type="presParOf" srcId="{4052FC90-3B07-456C-905D-8A9BC7968538}" destId="{D4230BFC-3728-415A-8EDD-E6982C96DF9E}" srcOrd="0" destOrd="0" presId="urn:microsoft.com/office/officeart/2005/8/layout/hierarchy6"/>
    <dgm:cxn modelId="{A2981C96-8023-4946-A5F7-87A4CC588C49}" type="presParOf" srcId="{4052FC90-3B07-456C-905D-8A9BC7968538}" destId="{B60A16C8-F9E0-4C23-B954-DDCE078C8CAB}" srcOrd="1" destOrd="0" presId="urn:microsoft.com/office/officeart/2005/8/layout/hierarchy6"/>
    <dgm:cxn modelId="{5A03FA11-AFEF-4ABA-9000-9C80F36DD9C9}" type="presParOf" srcId="{B60A16C8-F9E0-4C23-B954-DDCE078C8CAB}" destId="{714679A4-9664-41AD-8EA1-2707713B6D1D}" srcOrd="0" destOrd="0" presId="urn:microsoft.com/office/officeart/2005/8/layout/hierarchy6"/>
    <dgm:cxn modelId="{A0BEB2A1-F1C2-4F25-8D3A-762B73C48B96}" type="presParOf" srcId="{B60A16C8-F9E0-4C23-B954-DDCE078C8CAB}" destId="{9512C1C8-E661-4999-BAFC-2FD10522BA3D}" srcOrd="1" destOrd="0" presId="urn:microsoft.com/office/officeart/2005/8/layout/hierarchy6"/>
    <dgm:cxn modelId="{630E1D6B-1DAD-4177-95A3-CDC74FCD91B5}" type="presParOf" srcId="{9512C1C8-E661-4999-BAFC-2FD10522BA3D}" destId="{58A40AB0-EDC6-4426-9908-1F7FBFEF49D0}" srcOrd="0" destOrd="0" presId="urn:microsoft.com/office/officeart/2005/8/layout/hierarchy6"/>
    <dgm:cxn modelId="{F7B933DB-2206-4088-88DC-80F657E324BF}" type="presParOf" srcId="{9512C1C8-E661-4999-BAFC-2FD10522BA3D}" destId="{5E0C3769-F0F5-4A10-B6F3-A4DB98BA3F3C}" srcOrd="1" destOrd="0" presId="urn:microsoft.com/office/officeart/2005/8/layout/hierarchy6"/>
    <dgm:cxn modelId="{9FC1C28C-B52F-405F-813E-AAB0C5F31993}" type="presParOf" srcId="{EDBFFC9E-8D0D-42D3-8729-2F3AD56F16BF}" destId="{F58EB13B-3783-4211-91F6-304F579AC037}" srcOrd="1" destOrd="0" presId="urn:microsoft.com/office/officeart/2005/8/layout/hierarchy6"/>
  </dgm:cxnLst>
  <dgm:bg/>
  <dgm:whole/>
</dgm:dataModel>
</file>

<file path=ppt/diagrams/data3.xml><?xml version="1.0" encoding="utf-8"?>
<dgm:dataModel xmlns:dgm="http://schemas.openxmlformats.org/drawingml/2006/diagram" xmlns:a="http://schemas.openxmlformats.org/drawingml/2006/main">
  <dgm:ptLst>
    <dgm:pt modelId="{D81640AC-01AE-439C-A0FA-D2B6AD2798E0}" type="doc">
      <dgm:prSet loTypeId="urn:microsoft.com/office/officeart/2005/8/layout/hierarchy6" loCatId="hierarchy" qsTypeId="urn:microsoft.com/office/officeart/2005/8/quickstyle/simple2" qsCatId="simple" csTypeId="urn:microsoft.com/office/officeart/2005/8/colors/accent0_1" csCatId="mainScheme" phldr="1"/>
      <dgm:spPr/>
      <dgm:t>
        <a:bodyPr/>
        <a:lstStyle/>
        <a:p>
          <a:endParaRPr lang="fr-FR"/>
        </a:p>
      </dgm:t>
    </dgm:pt>
    <dgm:pt modelId="{6C133B2C-213D-4425-915D-71FBDD4E70FC}">
      <dgm:prSet phldrT="[Texte]" custT="1"/>
      <dgm:spPr/>
      <dgm:t>
        <a:bodyPr/>
        <a:lstStyle/>
        <a:p>
          <a:r>
            <a:rPr lang="fr-FR" sz="3200" dirty="0" smtClean="0"/>
            <a:t>Stratégies de développement agricole</a:t>
          </a:r>
          <a:endParaRPr lang="fr-FR" sz="3200" dirty="0"/>
        </a:p>
      </dgm:t>
    </dgm:pt>
    <dgm:pt modelId="{6B96132C-C80E-4F51-AF01-E5E3459669B4}" type="parTrans" cxnId="{EFCD0466-B02F-435C-BB57-4CF1326ADDC9}">
      <dgm:prSet/>
      <dgm:spPr/>
      <dgm:t>
        <a:bodyPr/>
        <a:lstStyle/>
        <a:p>
          <a:endParaRPr lang="fr-FR"/>
        </a:p>
      </dgm:t>
    </dgm:pt>
    <dgm:pt modelId="{0F17E8B1-89D5-4FDD-BF5F-13AC343AE7A5}" type="sibTrans" cxnId="{EFCD0466-B02F-435C-BB57-4CF1326ADDC9}">
      <dgm:prSet/>
      <dgm:spPr/>
      <dgm:t>
        <a:bodyPr/>
        <a:lstStyle/>
        <a:p>
          <a:endParaRPr lang="fr-FR"/>
        </a:p>
      </dgm:t>
    </dgm:pt>
    <dgm:pt modelId="{F91E8100-6D3F-4467-8C77-80C044FB0A49}">
      <dgm:prSet phldrT="[Texte]" custT="1"/>
      <dgm:spPr/>
      <dgm:t>
        <a:bodyPr/>
        <a:lstStyle/>
        <a:p>
          <a:r>
            <a:rPr lang="fr-FR" sz="3200" dirty="0" smtClean="0"/>
            <a:t>Réforme agraire</a:t>
          </a:r>
          <a:endParaRPr lang="fr-FR" sz="3200" dirty="0"/>
        </a:p>
      </dgm:t>
    </dgm:pt>
    <dgm:pt modelId="{1494000B-2E56-4482-90BA-0B0DD8706323}" type="parTrans" cxnId="{38BE48D3-206C-4535-95BB-D9AC8879B736}">
      <dgm:prSet/>
      <dgm:spPr/>
      <dgm:t>
        <a:bodyPr/>
        <a:lstStyle/>
        <a:p>
          <a:endParaRPr lang="fr-FR"/>
        </a:p>
      </dgm:t>
    </dgm:pt>
    <dgm:pt modelId="{87C9D2BE-2AD9-42C4-A446-6DD7A3350C6E}" type="sibTrans" cxnId="{38BE48D3-206C-4535-95BB-D9AC8879B736}">
      <dgm:prSet/>
      <dgm:spPr/>
      <dgm:t>
        <a:bodyPr/>
        <a:lstStyle/>
        <a:p>
          <a:endParaRPr lang="fr-FR"/>
        </a:p>
      </dgm:t>
    </dgm:pt>
    <dgm:pt modelId="{DE0FB834-44CA-4152-A9D6-398A30BB6286}">
      <dgm:prSet phldrT="[Texte]" custT="1"/>
      <dgm:spPr/>
      <dgm:t>
        <a:bodyPr/>
        <a:lstStyle/>
        <a:p>
          <a:r>
            <a:rPr lang="fr-FR" sz="3200" dirty="0" smtClean="0"/>
            <a:t>Révolution verte</a:t>
          </a:r>
          <a:endParaRPr lang="fr-FR" sz="3200" dirty="0"/>
        </a:p>
      </dgm:t>
    </dgm:pt>
    <dgm:pt modelId="{AB6FF79B-894A-42FE-BB7D-F8EFA9E5D816}" type="parTrans" cxnId="{3750066F-BD30-4149-9AB9-A6C7CD83D8C0}">
      <dgm:prSet/>
      <dgm:spPr/>
      <dgm:t>
        <a:bodyPr/>
        <a:lstStyle/>
        <a:p>
          <a:endParaRPr lang="fr-FR"/>
        </a:p>
      </dgm:t>
    </dgm:pt>
    <dgm:pt modelId="{65C7335F-DCCB-4B6D-B54F-6483162737AE}" type="sibTrans" cxnId="{3750066F-BD30-4149-9AB9-A6C7CD83D8C0}">
      <dgm:prSet/>
      <dgm:spPr/>
      <dgm:t>
        <a:bodyPr/>
        <a:lstStyle/>
        <a:p>
          <a:endParaRPr lang="fr-FR"/>
        </a:p>
      </dgm:t>
    </dgm:pt>
    <dgm:pt modelId="{42B40B5C-80A3-432D-9087-33FE7BE72654}">
      <dgm:prSet custT="1"/>
      <dgm:spPr/>
      <dgm:t>
        <a:bodyPr/>
        <a:lstStyle/>
        <a:p>
          <a:r>
            <a:rPr lang="fr-FR" sz="2400" b="1" dirty="0" smtClean="0"/>
            <a:t>Redistribution des terres agricoles afin de réduire les inégalités entre les agriculteurs. </a:t>
          </a:r>
          <a:r>
            <a:rPr lang="fr-FR" sz="2400" b="1" dirty="0" err="1" smtClean="0"/>
            <a:t>Obj</a:t>
          </a:r>
          <a:r>
            <a:rPr lang="fr-FR" sz="2400" b="1" dirty="0" smtClean="0"/>
            <a:t>: atteindre une grande justice sociale/réduire la pauvreté et le nombre sans terre/promouvoir le </a:t>
          </a:r>
          <a:r>
            <a:rPr lang="fr-FR" sz="2400" b="1" dirty="0" err="1" smtClean="0"/>
            <a:t>dév</a:t>
          </a:r>
          <a:r>
            <a:rPr lang="fr-FR" sz="2400" b="1" dirty="0" smtClean="0"/>
            <a:t> rural en favorisant l’agriculture familiale.</a:t>
          </a:r>
          <a:endParaRPr lang="fr-FR" sz="2400" b="1" dirty="0"/>
        </a:p>
      </dgm:t>
    </dgm:pt>
    <dgm:pt modelId="{81936B5E-52F1-4BEB-8D10-AF55572F16DE}" type="parTrans" cxnId="{4306A0EE-4C5A-4524-BD50-75784FE201BB}">
      <dgm:prSet/>
      <dgm:spPr/>
      <dgm:t>
        <a:bodyPr/>
        <a:lstStyle/>
        <a:p>
          <a:endParaRPr lang="fr-FR"/>
        </a:p>
      </dgm:t>
    </dgm:pt>
    <dgm:pt modelId="{E264654A-DDBA-4521-9C45-8101FD3C3297}" type="sibTrans" cxnId="{4306A0EE-4C5A-4524-BD50-75784FE201BB}">
      <dgm:prSet/>
      <dgm:spPr/>
      <dgm:t>
        <a:bodyPr/>
        <a:lstStyle/>
        <a:p>
          <a:endParaRPr lang="fr-FR"/>
        </a:p>
      </dgm:t>
    </dgm:pt>
    <dgm:pt modelId="{84ADF9A1-2440-4FCC-8936-19A402014FB1}">
      <dgm:prSet custT="1"/>
      <dgm:spPr/>
      <dgm:t>
        <a:bodyPr/>
        <a:lstStyle/>
        <a:p>
          <a:pPr algn="l"/>
          <a:r>
            <a:rPr lang="fr-FR" sz="2400" b="1" dirty="0" smtClean="0"/>
            <a:t>Adopter des techniques agricoles afin d’accroitre les rendements:</a:t>
          </a:r>
        </a:p>
        <a:p>
          <a:pPr algn="l"/>
          <a:r>
            <a:rPr lang="fr-FR" sz="2400" b="1" dirty="0" smtClean="0"/>
            <a:t>- Transformer les méthodes de culture; Utiliser une technologie moderne; Utiliser des cultures ayant des rendements élevés.</a:t>
          </a:r>
          <a:endParaRPr lang="fr-FR" sz="2400" b="1" dirty="0"/>
        </a:p>
      </dgm:t>
    </dgm:pt>
    <dgm:pt modelId="{EB15F748-A7F8-43FE-809C-BF257F32D59E}" type="parTrans" cxnId="{214FB3B8-87B4-44AB-BC21-4781C5455B09}">
      <dgm:prSet/>
      <dgm:spPr/>
      <dgm:t>
        <a:bodyPr/>
        <a:lstStyle/>
        <a:p>
          <a:endParaRPr lang="fr-FR"/>
        </a:p>
      </dgm:t>
    </dgm:pt>
    <dgm:pt modelId="{A28DFF10-1CF8-4AA6-9F32-C10A28BEC6B2}" type="sibTrans" cxnId="{214FB3B8-87B4-44AB-BC21-4781C5455B09}">
      <dgm:prSet/>
      <dgm:spPr/>
      <dgm:t>
        <a:bodyPr/>
        <a:lstStyle/>
        <a:p>
          <a:endParaRPr lang="fr-FR"/>
        </a:p>
      </dgm:t>
    </dgm:pt>
    <dgm:pt modelId="{0204B77C-6021-4060-AC79-F7D6DEBD1020}" type="pres">
      <dgm:prSet presAssocID="{D81640AC-01AE-439C-A0FA-D2B6AD2798E0}" presName="mainComposite" presStyleCnt="0">
        <dgm:presLayoutVars>
          <dgm:chPref val="1"/>
          <dgm:dir/>
          <dgm:animOne val="branch"/>
          <dgm:animLvl val="lvl"/>
          <dgm:resizeHandles val="exact"/>
        </dgm:presLayoutVars>
      </dgm:prSet>
      <dgm:spPr/>
      <dgm:t>
        <a:bodyPr/>
        <a:lstStyle/>
        <a:p>
          <a:endParaRPr lang="fr-FR"/>
        </a:p>
      </dgm:t>
    </dgm:pt>
    <dgm:pt modelId="{331396D2-B477-4C67-8368-F947F5D1E093}" type="pres">
      <dgm:prSet presAssocID="{D81640AC-01AE-439C-A0FA-D2B6AD2798E0}" presName="hierFlow" presStyleCnt="0"/>
      <dgm:spPr/>
    </dgm:pt>
    <dgm:pt modelId="{F6778483-7721-42D0-B67F-4AC6DBE059B7}" type="pres">
      <dgm:prSet presAssocID="{D81640AC-01AE-439C-A0FA-D2B6AD2798E0}" presName="hierChild1" presStyleCnt="0">
        <dgm:presLayoutVars>
          <dgm:chPref val="1"/>
          <dgm:animOne val="branch"/>
          <dgm:animLvl val="lvl"/>
        </dgm:presLayoutVars>
      </dgm:prSet>
      <dgm:spPr/>
    </dgm:pt>
    <dgm:pt modelId="{ACA8EF87-B10A-46CC-B4B8-7C2E6854196C}" type="pres">
      <dgm:prSet presAssocID="{6C133B2C-213D-4425-915D-71FBDD4E70FC}" presName="Name14" presStyleCnt="0"/>
      <dgm:spPr/>
    </dgm:pt>
    <dgm:pt modelId="{7DB7D0F0-EBF9-4A98-9E29-0AE217CF26CE}" type="pres">
      <dgm:prSet presAssocID="{6C133B2C-213D-4425-915D-71FBDD4E70FC}" presName="level1Shape" presStyleLbl="node0" presStyleIdx="0" presStyleCnt="1" custScaleX="264028" custScaleY="37763">
        <dgm:presLayoutVars>
          <dgm:chPref val="3"/>
        </dgm:presLayoutVars>
      </dgm:prSet>
      <dgm:spPr/>
      <dgm:t>
        <a:bodyPr/>
        <a:lstStyle/>
        <a:p>
          <a:endParaRPr lang="fr-FR"/>
        </a:p>
      </dgm:t>
    </dgm:pt>
    <dgm:pt modelId="{BAD6BED9-547A-4C28-8B99-B988CA038CF3}" type="pres">
      <dgm:prSet presAssocID="{6C133B2C-213D-4425-915D-71FBDD4E70FC}" presName="hierChild2" presStyleCnt="0"/>
      <dgm:spPr/>
    </dgm:pt>
    <dgm:pt modelId="{AB874228-07E4-4E75-964F-FED1FE0FE2B8}" type="pres">
      <dgm:prSet presAssocID="{1494000B-2E56-4482-90BA-0B0DD8706323}" presName="Name19" presStyleLbl="parChTrans1D2" presStyleIdx="0" presStyleCnt="2"/>
      <dgm:spPr/>
      <dgm:t>
        <a:bodyPr/>
        <a:lstStyle/>
        <a:p>
          <a:endParaRPr lang="fr-FR"/>
        </a:p>
      </dgm:t>
    </dgm:pt>
    <dgm:pt modelId="{0A97D886-4F13-4DF5-85C6-9C1620B8031E}" type="pres">
      <dgm:prSet presAssocID="{F91E8100-6D3F-4467-8C77-80C044FB0A49}" presName="Name21" presStyleCnt="0"/>
      <dgm:spPr/>
    </dgm:pt>
    <dgm:pt modelId="{C526FED9-E321-4FD5-8961-CBDF9D4A3281}" type="pres">
      <dgm:prSet presAssocID="{F91E8100-6D3F-4467-8C77-80C044FB0A49}" presName="level2Shape" presStyleLbl="node2" presStyleIdx="0" presStyleCnt="2" custScaleX="139309" custScaleY="48119"/>
      <dgm:spPr/>
      <dgm:t>
        <a:bodyPr/>
        <a:lstStyle/>
        <a:p>
          <a:endParaRPr lang="fr-FR"/>
        </a:p>
      </dgm:t>
    </dgm:pt>
    <dgm:pt modelId="{3655C158-0A1A-437B-A5B1-52FDB6067F5B}" type="pres">
      <dgm:prSet presAssocID="{F91E8100-6D3F-4467-8C77-80C044FB0A49}" presName="hierChild3" presStyleCnt="0"/>
      <dgm:spPr/>
    </dgm:pt>
    <dgm:pt modelId="{A19FD043-B45E-4B48-940B-79F011BC2046}" type="pres">
      <dgm:prSet presAssocID="{81936B5E-52F1-4BEB-8D10-AF55572F16DE}" presName="Name19" presStyleLbl="parChTrans1D3" presStyleIdx="0" presStyleCnt="2"/>
      <dgm:spPr/>
      <dgm:t>
        <a:bodyPr/>
        <a:lstStyle/>
        <a:p>
          <a:endParaRPr lang="fr-FR"/>
        </a:p>
      </dgm:t>
    </dgm:pt>
    <dgm:pt modelId="{5D62347E-7F2F-4FE5-A428-CE6776DF917F}" type="pres">
      <dgm:prSet presAssocID="{42B40B5C-80A3-432D-9087-33FE7BE72654}" presName="Name21" presStyleCnt="0"/>
      <dgm:spPr/>
    </dgm:pt>
    <dgm:pt modelId="{804F44FB-D689-4033-B9DD-7EEDC78E7FD0}" type="pres">
      <dgm:prSet presAssocID="{42B40B5C-80A3-432D-9087-33FE7BE72654}" presName="level2Shape" presStyleLbl="node3" presStyleIdx="0" presStyleCnt="2" custScaleX="175365" custScaleY="186715" custLinFactNeighborX="-17" custLinFactNeighborY="1876"/>
      <dgm:spPr/>
      <dgm:t>
        <a:bodyPr/>
        <a:lstStyle/>
        <a:p>
          <a:endParaRPr lang="fr-FR"/>
        </a:p>
      </dgm:t>
    </dgm:pt>
    <dgm:pt modelId="{AEF03C3A-7CFB-4DF3-A8CF-FF50BAA19AC1}" type="pres">
      <dgm:prSet presAssocID="{42B40B5C-80A3-432D-9087-33FE7BE72654}" presName="hierChild3" presStyleCnt="0"/>
      <dgm:spPr/>
    </dgm:pt>
    <dgm:pt modelId="{554E20E7-EDC3-49C5-BCCA-26EB01C7BFC0}" type="pres">
      <dgm:prSet presAssocID="{AB6FF79B-894A-42FE-BB7D-F8EFA9E5D816}" presName="Name19" presStyleLbl="parChTrans1D2" presStyleIdx="1" presStyleCnt="2"/>
      <dgm:spPr/>
      <dgm:t>
        <a:bodyPr/>
        <a:lstStyle/>
        <a:p>
          <a:endParaRPr lang="fr-FR"/>
        </a:p>
      </dgm:t>
    </dgm:pt>
    <dgm:pt modelId="{0A2EF321-CE44-41F4-A701-7B80E22301C1}" type="pres">
      <dgm:prSet presAssocID="{DE0FB834-44CA-4152-A9D6-398A30BB6286}" presName="Name21" presStyleCnt="0"/>
      <dgm:spPr/>
    </dgm:pt>
    <dgm:pt modelId="{7CB904BE-555D-4957-BD3B-28BC6D0F602C}" type="pres">
      <dgm:prSet presAssocID="{DE0FB834-44CA-4152-A9D6-398A30BB6286}" presName="level2Shape" presStyleLbl="node2" presStyleIdx="1" presStyleCnt="2" custScaleX="131683" custScaleY="48119"/>
      <dgm:spPr/>
      <dgm:t>
        <a:bodyPr/>
        <a:lstStyle/>
        <a:p>
          <a:endParaRPr lang="fr-FR"/>
        </a:p>
      </dgm:t>
    </dgm:pt>
    <dgm:pt modelId="{D56CC6A8-DD52-4901-B211-F59E8FE3B1BC}" type="pres">
      <dgm:prSet presAssocID="{DE0FB834-44CA-4152-A9D6-398A30BB6286}" presName="hierChild3" presStyleCnt="0"/>
      <dgm:spPr/>
    </dgm:pt>
    <dgm:pt modelId="{9D7D7A23-2FAF-4180-89CA-46B2534C8B48}" type="pres">
      <dgm:prSet presAssocID="{EB15F748-A7F8-43FE-809C-BF257F32D59E}" presName="Name19" presStyleLbl="parChTrans1D3" presStyleIdx="1" presStyleCnt="2"/>
      <dgm:spPr/>
      <dgm:t>
        <a:bodyPr/>
        <a:lstStyle/>
        <a:p>
          <a:endParaRPr lang="fr-FR"/>
        </a:p>
      </dgm:t>
    </dgm:pt>
    <dgm:pt modelId="{80832D51-C8D8-4274-8889-7FC77E461298}" type="pres">
      <dgm:prSet presAssocID="{84ADF9A1-2440-4FCC-8936-19A402014FB1}" presName="Name21" presStyleCnt="0"/>
      <dgm:spPr/>
    </dgm:pt>
    <dgm:pt modelId="{EADC4ECE-839A-42AF-84EF-9D4220AC61BC}" type="pres">
      <dgm:prSet presAssocID="{84ADF9A1-2440-4FCC-8936-19A402014FB1}" presName="level2Shape" presStyleLbl="node3" presStyleIdx="1" presStyleCnt="2" custScaleX="159013" custScaleY="185370"/>
      <dgm:spPr/>
      <dgm:t>
        <a:bodyPr/>
        <a:lstStyle/>
        <a:p>
          <a:endParaRPr lang="fr-FR"/>
        </a:p>
      </dgm:t>
    </dgm:pt>
    <dgm:pt modelId="{6331256B-8147-4D0E-A8EB-B93353C5796E}" type="pres">
      <dgm:prSet presAssocID="{84ADF9A1-2440-4FCC-8936-19A402014FB1}" presName="hierChild3" presStyleCnt="0"/>
      <dgm:spPr/>
    </dgm:pt>
    <dgm:pt modelId="{13014AF9-9CC7-48AE-9126-B60810788CCA}" type="pres">
      <dgm:prSet presAssocID="{D81640AC-01AE-439C-A0FA-D2B6AD2798E0}" presName="bgShapesFlow" presStyleCnt="0"/>
      <dgm:spPr/>
    </dgm:pt>
  </dgm:ptLst>
  <dgm:cxnLst>
    <dgm:cxn modelId="{9EA7EE28-E894-472F-AE81-1235181BCA6F}" type="presOf" srcId="{DE0FB834-44CA-4152-A9D6-398A30BB6286}" destId="{7CB904BE-555D-4957-BD3B-28BC6D0F602C}" srcOrd="0" destOrd="0" presId="urn:microsoft.com/office/officeart/2005/8/layout/hierarchy6"/>
    <dgm:cxn modelId="{D435D221-3F2B-4BB4-B7EF-3B96547EA312}" type="presOf" srcId="{AB6FF79B-894A-42FE-BB7D-F8EFA9E5D816}" destId="{554E20E7-EDC3-49C5-BCCA-26EB01C7BFC0}" srcOrd="0" destOrd="0" presId="urn:microsoft.com/office/officeart/2005/8/layout/hierarchy6"/>
    <dgm:cxn modelId="{E930CF91-AE5B-450F-897B-D09017B56C57}" type="presOf" srcId="{84ADF9A1-2440-4FCC-8936-19A402014FB1}" destId="{EADC4ECE-839A-42AF-84EF-9D4220AC61BC}" srcOrd="0" destOrd="0" presId="urn:microsoft.com/office/officeart/2005/8/layout/hierarchy6"/>
    <dgm:cxn modelId="{90677D34-5C58-4551-BE58-A2AEE59EEBB3}" type="presOf" srcId="{F91E8100-6D3F-4467-8C77-80C044FB0A49}" destId="{C526FED9-E321-4FD5-8961-CBDF9D4A3281}" srcOrd="0" destOrd="0" presId="urn:microsoft.com/office/officeart/2005/8/layout/hierarchy6"/>
    <dgm:cxn modelId="{219A731C-55C3-42DF-BC8C-6917B5C0E4AB}" type="presOf" srcId="{1494000B-2E56-4482-90BA-0B0DD8706323}" destId="{AB874228-07E4-4E75-964F-FED1FE0FE2B8}" srcOrd="0" destOrd="0" presId="urn:microsoft.com/office/officeart/2005/8/layout/hierarchy6"/>
    <dgm:cxn modelId="{F08157EA-74D7-4906-BE27-364241CB65A5}" type="presOf" srcId="{6C133B2C-213D-4425-915D-71FBDD4E70FC}" destId="{7DB7D0F0-EBF9-4A98-9E29-0AE217CF26CE}" srcOrd="0" destOrd="0" presId="urn:microsoft.com/office/officeart/2005/8/layout/hierarchy6"/>
    <dgm:cxn modelId="{C6061CE8-35F1-4569-B1E6-6720AEF174C1}" type="presOf" srcId="{42B40B5C-80A3-432D-9087-33FE7BE72654}" destId="{804F44FB-D689-4033-B9DD-7EEDC78E7FD0}" srcOrd="0" destOrd="0" presId="urn:microsoft.com/office/officeart/2005/8/layout/hierarchy6"/>
    <dgm:cxn modelId="{9F8D04BC-BDF0-4D7F-BE1E-AFCC0D4765B3}" type="presOf" srcId="{EB15F748-A7F8-43FE-809C-BF257F32D59E}" destId="{9D7D7A23-2FAF-4180-89CA-46B2534C8B48}" srcOrd="0" destOrd="0" presId="urn:microsoft.com/office/officeart/2005/8/layout/hierarchy6"/>
    <dgm:cxn modelId="{4306A0EE-4C5A-4524-BD50-75784FE201BB}" srcId="{F91E8100-6D3F-4467-8C77-80C044FB0A49}" destId="{42B40B5C-80A3-432D-9087-33FE7BE72654}" srcOrd="0" destOrd="0" parTransId="{81936B5E-52F1-4BEB-8D10-AF55572F16DE}" sibTransId="{E264654A-DDBA-4521-9C45-8101FD3C3297}"/>
    <dgm:cxn modelId="{214FB3B8-87B4-44AB-BC21-4781C5455B09}" srcId="{DE0FB834-44CA-4152-A9D6-398A30BB6286}" destId="{84ADF9A1-2440-4FCC-8936-19A402014FB1}" srcOrd="0" destOrd="0" parTransId="{EB15F748-A7F8-43FE-809C-BF257F32D59E}" sibTransId="{A28DFF10-1CF8-4AA6-9F32-C10A28BEC6B2}"/>
    <dgm:cxn modelId="{87064ADB-81F1-4064-8F55-4F7C6EB0B562}" type="presOf" srcId="{D81640AC-01AE-439C-A0FA-D2B6AD2798E0}" destId="{0204B77C-6021-4060-AC79-F7D6DEBD1020}" srcOrd="0" destOrd="0" presId="urn:microsoft.com/office/officeart/2005/8/layout/hierarchy6"/>
    <dgm:cxn modelId="{EFCD0466-B02F-435C-BB57-4CF1326ADDC9}" srcId="{D81640AC-01AE-439C-A0FA-D2B6AD2798E0}" destId="{6C133B2C-213D-4425-915D-71FBDD4E70FC}" srcOrd="0" destOrd="0" parTransId="{6B96132C-C80E-4F51-AF01-E5E3459669B4}" sibTransId="{0F17E8B1-89D5-4FDD-BF5F-13AC343AE7A5}"/>
    <dgm:cxn modelId="{3750066F-BD30-4149-9AB9-A6C7CD83D8C0}" srcId="{6C133B2C-213D-4425-915D-71FBDD4E70FC}" destId="{DE0FB834-44CA-4152-A9D6-398A30BB6286}" srcOrd="1" destOrd="0" parTransId="{AB6FF79B-894A-42FE-BB7D-F8EFA9E5D816}" sibTransId="{65C7335F-DCCB-4B6D-B54F-6483162737AE}"/>
    <dgm:cxn modelId="{0D1C5F8A-B1CC-4D6F-893E-1E8DE5675C9B}" type="presOf" srcId="{81936B5E-52F1-4BEB-8D10-AF55572F16DE}" destId="{A19FD043-B45E-4B48-940B-79F011BC2046}" srcOrd="0" destOrd="0" presId="urn:microsoft.com/office/officeart/2005/8/layout/hierarchy6"/>
    <dgm:cxn modelId="{38BE48D3-206C-4535-95BB-D9AC8879B736}" srcId="{6C133B2C-213D-4425-915D-71FBDD4E70FC}" destId="{F91E8100-6D3F-4467-8C77-80C044FB0A49}" srcOrd="0" destOrd="0" parTransId="{1494000B-2E56-4482-90BA-0B0DD8706323}" sibTransId="{87C9D2BE-2AD9-42C4-A446-6DD7A3350C6E}"/>
    <dgm:cxn modelId="{7E979EA1-FE4F-4D00-BB0A-A0BB01CFCEB4}" type="presParOf" srcId="{0204B77C-6021-4060-AC79-F7D6DEBD1020}" destId="{331396D2-B477-4C67-8368-F947F5D1E093}" srcOrd="0" destOrd="0" presId="urn:microsoft.com/office/officeart/2005/8/layout/hierarchy6"/>
    <dgm:cxn modelId="{8574944C-1807-42EB-A6CE-FDFF88D75888}" type="presParOf" srcId="{331396D2-B477-4C67-8368-F947F5D1E093}" destId="{F6778483-7721-42D0-B67F-4AC6DBE059B7}" srcOrd="0" destOrd="0" presId="urn:microsoft.com/office/officeart/2005/8/layout/hierarchy6"/>
    <dgm:cxn modelId="{A0776862-844C-4BC9-9AD1-8C4D903FEA84}" type="presParOf" srcId="{F6778483-7721-42D0-B67F-4AC6DBE059B7}" destId="{ACA8EF87-B10A-46CC-B4B8-7C2E6854196C}" srcOrd="0" destOrd="0" presId="urn:microsoft.com/office/officeart/2005/8/layout/hierarchy6"/>
    <dgm:cxn modelId="{86AF2AA7-C643-468F-91C1-8AB4174196FD}" type="presParOf" srcId="{ACA8EF87-B10A-46CC-B4B8-7C2E6854196C}" destId="{7DB7D0F0-EBF9-4A98-9E29-0AE217CF26CE}" srcOrd="0" destOrd="0" presId="urn:microsoft.com/office/officeart/2005/8/layout/hierarchy6"/>
    <dgm:cxn modelId="{04E5C4D8-BD6C-45E8-A504-6A5EC10E2B1F}" type="presParOf" srcId="{ACA8EF87-B10A-46CC-B4B8-7C2E6854196C}" destId="{BAD6BED9-547A-4C28-8B99-B988CA038CF3}" srcOrd="1" destOrd="0" presId="urn:microsoft.com/office/officeart/2005/8/layout/hierarchy6"/>
    <dgm:cxn modelId="{304ECA0B-C2DB-4C5E-BF54-5B108A13E1F8}" type="presParOf" srcId="{BAD6BED9-547A-4C28-8B99-B988CA038CF3}" destId="{AB874228-07E4-4E75-964F-FED1FE0FE2B8}" srcOrd="0" destOrd="0" presId="urn:microsoft.com/office/officeart/2005/8/layout/hierarchy6"/>
    <dgm:cxn modelId="{E8D4025D-2E89-4034-B4B7-6001E5434385}" type="presParOf" srcId="{BAD6BED9-547A-4C28-8B99-B988CA038CF3}" destId="{0A97D886-4F13-4DF5-85C6-9C1620B8031E}" srcOrd="1" destOrd="0" presId="urn:microsoft.com/office/officeart/2005/8/layout/hierarchy6"/>
    <dgm:cxn modelId="{C440549D-39A8-4BB1-99EC-84AAB2C333F1}" type="presParOf" srcId="{0A97D886-4F13-4DF5-85C6-9C1620B8031E}" destId="{C526FED9-E321-4FD5-8961-CBDF9D4A3281}" srcOrd="0" destOrd="0" presId="urn:microsoft.com/office/officeart/2005/8/layout/hierarchy6"/>
    <dgm:cxn modelId="{323C6068-084A-45A5-BBE1-E702F86EA63E}" type="presParOf" srcId="{0A97D886-4F13-4DF5-85C6-9C1620B8031E}" destId="{3655C158-0A1A-437B-A5B1-52FDB6067F5B}" srcOrd="1" destOrd="0" presId="urn:microsoft.com/office/officeart/2005/8/layout/hierarchy6"/>
    <dgm:cxn modelId="{6972CF92-C2B0-4B8F-9415-C3B7990B8176}" type="presParOf" srcId="{3655C158-0A1A-437B-A5B1-52FDB6067F5B}" destId="{A19FD043-B45E-4B48-940B-79F011BC2046}" srcOrd="0" destOrd="0" presId="urn:microsoft.com/office/officeart/2005/8/layout/hierarchy6"/>
    <dgm:cxn modelId="{25B698B7-980B-4744-A3BF-22CDCD70499D}" type="presParOf" srcId="{3655C158-0A1A-437B-A5B1-52FDB6067F5B}" destId="{5D62347E-7F2F-4FE5-A428-CE6776DF917F}" srcOrd="1" destOrd="0" presId="urn:microsoft.com/office/officeart/2005/8/layout/hierarchy6"/>
    <dgm:cxn modelId="{A2776412-9B3F-4C8F-9F70-2E85531B54D9}" type="presParOf" srcId="{5D62347E-7F2F-4FE5-A428-CE6776DF917F}" destId="{804F44FB-D689-4033-B9DD-7EEDC78E7FD0}" srcOrd="0" destOrd="0" presId="urn:microsoft.com/office/officeart/2005/8/layout/hierarchy6"/>
    <dgm:cxn modelId="{D46CC47D-69DB-46AA-9AFE-F2977A958F8D}" type="presParOf" srcId="{5D62347E-7F2F-4FE5-A428-CE6776DF917F}" destId="{AEF03C3A-7CFB-4DF3-A8CF-FF50BAA19AC1}" srcOrd="1" destOrd="0" presId="urn:microsoft.com/office/officeart/2005/8/layout/hierarchy6"/>
    <dgm:cxn modelId="{A8AC164C-69F7-42E7-A370-FC829636656A}" type="presParOf" srcId="{BAD6BED9-547A-4C28-8B99-B988CA038CF3}" destId="{554E20E7-EDC3-49C5-BCCA-26EB01C7BFC0}" srcOrd="2" destOrd="0" presId="urn:microsoft.com/office/officeart/2005/8/layout/hierarchy6"/>
    <dgm:cxn modelId="{EB769D74-8E86-465E-9BBC-298A23F2F3EF}" type="presParOf" srcId="{BAD6BED9-547A-4C28-8B99-B988CA038CF3}" destId="{0A2EF321-CE44-41F4-A701-7B80E22301C1}" srcOrd="3" destOrd="0" presId="urn:microsoft.com/office/officeart/2005/8/layout/hierarchy6"/>
    <dgm:cxn modelId="{C1149FC9-3197-4A00-8227-ADAE4F8A819D}" type="presParOf" srcId="{0A2EF321-CE44-41F4-A701-7B80E22301C1}" destId="{7CB904BE-555D-4957-BD3B-28BC6D0F602C}" srcOrd="0" destOrd="0" presId="urn:microsoft.com/office/officeart/2005/8/layout/hierarchy6"/>
    <dgm:cxn modelId="{35E4B84F-7F29-45F5-BACA-A0BD3D196BCD}" type="presParOf" srcId="{0A2EF321-CE44-41F4-A701-7B80E22301C1}" destId="{D56CC6A8-DD52-4901-B211-F59E8FE3B1BC}" srcOrd="1" destOrd="0" presId="urn:microsoft.com/office/officeart/2005/8/layout/hierarchy6"/>
    <dgm:cxn modelId="{0B0F5556-693A-494C-A2B1-62DE454DD87C}" type="presParOf" srcId="{D56CC6A8-DD52-4901-B211-F59E8FE3B1BC}" destId="{9D7D7A23-2FAF-4180-89CA-46B2534C8B48}" srcOrd="0" destOrd="0" presId="urn:microsoft.com/office/officeart/2005/8/layout/hierarchy6"/>
    <dgm:cxn modelId="{5111E30F-A222-43C6-A600-622D3A716551}" type="presParOf" srcId="{D56CC6A8-DD52-4901-B211-F59E8FE3B1BC}" destId="{80832D51-C8D8-4274-8889-7FC77E461298}" srcOrd="1" destOrd="0" presId="urn:microsoft.com/office/officeart/2005/8/layout/hierarchy6"/>
    <dgm:cxn modelId="{01564307-2480-48FD-B60D-138BC2D3B9DC}" type="presParOf" srcId="{80832D51-C8D8-4274-8889-7FC77E461298}" destId="{EADC4ECE-839A-42AF-84EF-9D4220AC61BC}" srcOrd="0" destOrd="0" presId="urn:microsoft.com/office/officeart/2005/8/layout/hierarchy6"/>
    <dgm:cxn modelId="{CF3C0A6F-1F8C-4D00-9CB8-C4F167BFF3CB}" type="presParOf" srcId="{80832D51-C8D8-4274-8889-7FC77E461298}" destId="{6331256B-8147-4D0E-A8EB-B93353C5796E}" srcOrd="1" destOrd="0" presId="urn:microsoft.com/office/officeart/2005/8/layout/hierarchy6"/>
    <dgm:cxn modelId="{6FD075FD-3906-41DF-A215-1A085D38E516}" type="presParOf" srcId="{0204B77C-6021-4060-AC79-F7D6DEBD1020}" destId="{13014AF9-9CC7-48AE-9126-B60810788CCA}" srcOrd="1" destOrd="0" presId="urn:microsoft.com/office/officeart/2005/8/layout/hierarchy6"/>
  </dgm:cxnLst>
  <dgm:bg/>
  <dgm:whole/>
</dgm:dataModel>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5D7D189-DFD7-47FB-942F-3F07FC8FFF70}" type="datetimeFigureOut">
              <a:rPr lang="fr-FR" smtClean="0"/>
              <a:pPr/>
              <a:t>01/05/2016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E00D50-227C-495B-B99C-20ED58383EC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5D7D189-DFD7-47FB-942F-3F07FC8FFF70}" type="datetimeFigureOut">
              <a:rPr lang="fr-FR" smtClean="0"/>
              <a:pPr/>
              <a:t>01/05/2016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E00D50-227C-495B-B99C-20ED58383EC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5D7D189-DFD7-47FB-942F-3F07FC8FFF70}" type="datetimeFigureOut">
              <a:rPr lang="fr-FR" smtClean="0"/>
              <a:pPr/>
              <a:t>01/05/2016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E00D50-227C-495B-B99C-20ED58383EC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5D7D189-DFD7-47FB-942F-3F07FC8FFF70}" type="datetimeFigureOut">
              <a:rPr lang="fr-FR" smtClean="0"/>
              <a:pPr/>
              <a:t>01/05/2016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E00D50-227C-495B-B99C-20ED58383EC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5D7D189-DFD7-47FB-942F-3F07FC8FFF70}" type="datetimeFigureOut">
              <a:rPr lang="fr-FR" smtClean="0"/>
              <a:pPr/>
              <a:t>01/05/2016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E00D50-227C-495B-B99C-20ED58383EC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5D7D189-DFD7-47FB-942F-3F07FC8FFF70}" type="datetimeFigureOut">
              <a:rPr lang="fr-FR" smtClean="0"/>
              <a:pPr/>
              <a:t>01/05/2016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E00D50-227C-495B-B99C-20ED58383EC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5D7D189-DFD7-47FB-942F-3F07FC8FFF70}" type="datetimeFigureOut">
              <a:rPr lang="fr-FR" smtClean="0"/>
              <a:pPr/>
              <a:t>01/05/2016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EE00D50-227C-495B-B99C-20ED58383EC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5D7D189-DFD7-47FB-942F-3F07FC8FFF70}" type="datetimeFigureOut">
              <a:rPr lang="fr-FR" smtClean="0"/>
              <a:pPr/>
              <a:t>01/05/2016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EE00D50-227C-495B-B99C-20ED58383EC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5D7D189-DFD7-47FB-942F-3F07FC8FFF70}" type="datetimeFigureOut">
              <a:rPr lang="fr-FR" smtClean="0"/>
              <a:pPr/>
              <a:t>01/05/2016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EE00D50-227C-495B-B99C-20ED58383EC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5D7D189-DFD7-47FB-942F-3F07FC8FFF70}" type="datetimeFigureOut">
              <a:rPr lang="fr-FR" smtClean="0"/>
              <a:pPr/>
              <a:t>01/05/2016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E00D50-227C-495B-B99C-20ED58383EC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5D7D189-DFD7-47FB-942F-3F07FC8FFF70}" type="datetimeFigureOut">
              <a:rPr lang="fr-FR" smtClean="0"/>
              <a:pPr/>
              <a:t>01/05/2016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E00D50-227C-495B-B99C-20ED58383EC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D7D189-DFD7-47FB-942F-3F07FC8FFF70}" type="datetimeFigureOut">
              <a:rPr lang="fr-FR" smtClean="0"/>
              <a:pPr/>
              <a:t>01/05/2016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E00D50-227C-495B-B99C-20ED58383EC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Partie IV- Le développement et perspectives d’évolution</a:t>
            </a:r>
            <a:endParaRPr lang="fr-FR" dirty="0"/>
          </a:p>
        </p:txBody>
      </p:sp>
      <p:sp>
        <p:nvSpPr>
          <p:cNvPr id="3" name="Sous-titre 2"/>
          <p:cNvSpPr>
            <a:spLocks noGrp="1"/>
          </p:cNvSpPr>
          <p:nvPr>
            <p:ph type="subTitle" idx="1"/>
          </p:nvPr>
        </p:nvSpPr>
        <p:spPr/>
        <p:txBody>
          <a:bodyPr/>
          <a:lstStyle/>
          <a:p>
            <a:r>
              <a:rPr lang="fr-FR" dirty="0" smtClean="0"/>
              <a:t>1- Le développement</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reprise </a:t>
            </a:r>
            <a:endParaRPr lang="fr-FR" dirty="0"/>
          </a:p>
        </p:txBody>
      </p:sp>
      <p:sp>
        <p:nvSpPr>
          <p:cNvPr id="3" name="Espace réservé du contenu 2"/>
          <p:cNvSpPr>
            <a:spLocks noGrp="1"/>
          </p:cNvSpPr>
          <p:nvPr>
            <p:ph idx="1"/>
          </p:nvPr>
        </p:nvSpPr>
        <p:spPr/>
        <p:txBody>
          <a:bodyPr/>
          <a:lstStyle/>
          <a:p>
            <a:r>
              <a:rPr lang="fr-FR" dirty="0" smtClean="0"/>
              <a:t>Elle désigne la phase du cycle économique qui se caractérise par un retour de l’économie à une phase d’expansion après  une  phase  de  récession.  La  reprise  représente  donc  le  point  d'inflexion  qui  marque  le  retour  d'une  </a:t>
            </a:r>
            <a:r>
              <a:rPr lang="fr-FR" smtClean="0"/>
              <a:t>phase de croissance de l'activité </a:t>
            </a:r>
            <a:r>
              <a:rPr lang="fr-FR" dirty="0" smtClean="0"/>
              <a:t>économique soutenue.</a:t>
            </a:r>
            <a:endParaRPr lang="fr-FR"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dirty="0" smtClean="0"/>
              <a:t>2. a. La stratégie industrielle évoquée est une stratégie de promotion des exportations.</a:t>
            </a:r>
          </a:p>
          <a:p>
            <a:pPr>
              <a:buNone/>
            </a:pPr>
            <a:r>
              <a:rPr lang="fr-FR" dirty="0" smtClean="0"/>
              <a:t>b. limite: l’ouverture accentue la dépendance vis-à-vis du marché mondial.</a:t>
            </a:r>
            <a:endParaRPr lang="fr-F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417638"/>
          </a:xfrm>
        </p:spPr>
        <p:txBody>
          <a:bodyPr>
            <a:normAutofit fontScale="90000"/>
          </a:bodyPr>
          <a:lstStyle/>
          <a:p>
            <a:r>
              <a:rPr lang="fr-FR" sz="3100" dirty="0" smtClean="0"/>
              <a:t/>
            </a:r>
            <a:br>
              <a:rPr lang="fr-FR" sz="3100" dirty="0" smtClean="0"/>
            </a:br>
            <a:r>
              <a:rPr lang="fr-FR" sz="3100" dirty="0" smtClean="0"/>
              <a:t>Exercice 6:</a:t>
            </a:r>
            <a:br>
              <a:rPr lang="fr-FR" sz="3100" dirty="0" smtClean="0"/>
            </a:br>
            <a:r>
              <a:rPr lang="fr-FR" sz="3100" dirty="0" smtClean="0"/>
              <a:t>DOCUMENT  :  L’industrie automobile connaît une forte croissance des exportations </a:t>
            </a:r>
            <a:br>
              <a:rPr lang="fr-FR" sz="3100" dirty="0" smtClean="0"/>
            </a:br>
            <a:endParaRPr lang="fr-FR" dirty="0"/>
          </a:p>
        </p:txBody>
      </p:sp>
      <p:sp>
        <p:nvSpPr>
          <p:cNvPr id="3" name="Espace réservé du contenu 2"/>
          <p:cNvSpPr>
            <a:spLocks noGrp="1"/>
          </p:cNvSpPr>
          <p:nvPr>
            <p:ph idx="1"/>
          </p:nvPr>
        </p:nvSpPr>
        <p:spPr>
          <a:xfrm>
            <a:off x="0" y="1428736"/>
            <a:ext cx="9144000" cy="5429264"/>
          </a:xfrm>
        </p:spPr>
        <p:txBody>
          <a:bodyPr>
            <a:normAutofit fontScale="92500" lnSpcReduction="10000"/>
          </a:bodyPr>
          <a:lstStyle/>
          <a:p>
            <a:pPr>
              <a:buNone/>
            </a:pPr>
            <a:r>
              <a:rPr lang="fr-FR" dirty="0" smtClean="0"/>
              <a:t>L’industrie automobile connaît une forte croissance des exportations, en réalisant un chiffre d’affaires de 15 milliards de DH à fin juillet 2012, en croissance de 11% par rapport à la même période de 2011. Ce secteur représente  57  000 emplois qualifiés en 2011, ce  qui  en fait un pilier de l’industrie marocaine avec une projection de 40 milliards de DH à l’export en 2015. Grâce à la réussite de l’export de véhicules conformes aux exigences de </a:t>
            </a:r>
            <a:r>
              <a:rPr lang="fr-FR" b="1" u="sng" dirty="0" smtClean="0"/>
              <a:t>normes de qualité </a:t>
            </a:r>
            <a:r>
              <a:rPr lang="fr-FR" dirty="0" smtClean="0"/>
              <a:t>européennes, le Maroc a prouvé sa capacité en tant que producteur et exportateur de véhicules en grandes séries. </a:t>
            </a:r>
          </a:p>
          <a:p>
            <a:pPr algn="r">
              <a:buNone/>
            </a:pPr>
            <a:r>
              <a:rPr lang="fr-FR" dirty="0" smtClean="0"/>
              <a:t>Source : </a:t>
            </a:r>
            <a:r>
              <a:rPr lang="fr-FR" dirty="0" err="1" smtClean="0"/>
              <a:t>Aufait</a:t>
            </a:r>
            <a:r>
              <a:rPr lang="fr-FR" dirty="0" smtClean="0"/>
              <a:t> du 27/09/2012 </a:t>
            </a:r>
            <a:endParaRPr lang="fr-F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Travail à faire:</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En vous référant au document: </a:t>
            </a:r>
          </a:p>
          <a:p>
            <a:pPr marL="514350" indent="-514350">
              <a:buFont typeface="+mj-lt"/>
              <a:buAutoNum type="arabicPeriod"/>
            </a:pPr>
            <a:r>
              <a:rPr lang="fr-FR" dirty="0" smtClean="0"/>
              <a:t>Montrez en quoi l’expression soulignée peut constituer une mesure protectionniste ; </a:t>
            </a:r>
          </a:p>
          <a:p>
            <a:pPr marL="514350" indent="-514350">
              <a:buFont typeface="+mj-lt"/>
              <a:buAutoNum type="arabicPeriod"/>
            </a:pPr>
            <a:r>
              <a:rPr lang="fr-FR" dirty="0" smtClean="0"/>
              <a:t>Relevez et illustrez deux effets du développement de l’industrie automobile sur l’économie marocaine ; </a:t>
            </a:r>
          </a:p>
          <a:p>
            <a:pPr marL="514350" indent="-514350">
              <a:buFont typeface="+mj-lt"/>
              <a:buAutoNum type="arabicPeriod"/>
            </a:pPr>
            <a:r>
              <a:rPr lang="fr-FR" dirty="0" smtClean="0"/>
              <a:t>Identifiez la stratégie de développement industriel dans laquelle s’inscrit l’industrie automobile au Maroc. Justifiez. </a:t>
            </a:r>
            <a:endParaRPr lang="fr-F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corrigé</a:t>
            </a:r>
            <a:endParaRPr lang="fr-FR" dirty="0"/>
          </a:p>
        </p:txBody>
      </p:sp>
      <p:sp>
        <p:nvSpPr>
          <p:cNvPr id="3" name="Espace réservé du contenu 2"/>
          <p:cNvSpPr>
            <a:spLocks noGrp="1"/>
          </p:cNvSpPr>
          <p:nvPr>
            <p:ph idx="1"/>
          </p:nvPr>
        </p:nvSpPr>
        <p:spPr>
          <a:xfrm>
            <a:off x="785786" y="1600200"/>
            <a:ext cx="7901014" cy="2757494"/>
          </a:xfrm>
        </p:spPr>
        <p:style>
          <a:lnRef idx="2">
            <a:schemeClr val="accent2"/>
          </a:lnRef>
          <a:fillRef idx="1">
            <a:schemeClr val="lt1"/>
          </a:fillRef>
          <a:effectRef idx="0">
            <a:schemeClr val="accent2"/>
          </a:effectRef>
          <a:fontRef idx="minor">
            <a:schemeClr val="dk1"/>
          </a:fontRef>
        </p:style>
        <p:txBody>
          <a:bodyPr>
            <a:normAutofit/>
          </a:bodyPr>
          <a:lstStyle/>
          <a:p>
            <a:pPr marL="514350" indent="-514350">
              <a:buFont typeface="+mj-lt"/>
              <a:buAutoNum type="arabicPeriod"/>
            </a:pPr>
            <a:r>
              <a:rPr lang="fr-FR" dirty="0" smtClean="0"/>
              <a:t>le pays importateur peut refuser l’entrée d’un produit sous prétexte qu’il ne répond pas aux normes de qualité :  cette  action  limite  la liberté  des  échanges commerciaux  extérieurs.</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514350" indent="-514350">
              <a:buNone/>
            </a:pPr>
            <a:r>
              <a:rPr lang="fr-FR" dirty="0" smtClean="0"/>
              <a:t>2.  L’industrie automobile marocaine participe à:</a:t>
            </a:r>
          </a:p>
          <a:p>
            <a:pPr marL="914400" lvl="1" indent="-514350"/>
            <a:r>
              <a:rPr lang="fr-FR" dirty="0" smtClean="0"/>
              <a:t>la croissance économique : CA (15milliards DH pour les 7 premiers mois 2012) ; </a:t>
            </a:r>
          </a:p>
          <a:p>
            <a:pPr marL="914400" lvl="1" indent="-514350"/>
            <a:r>
              <a:rPr lang="fr-FR" dirty="0" smtClean="0"/>
              <a:t>la création d’emploi : 57 000 emplois qualifiés en 2011 ; </a:t>
            </a:r>
          </a:p>
          <a:p>
            <a:pPr marL="914400" lvl="1" indent="-514350"/>
            <a:r>
              <a:rPr lang="fr-FR" dirty="0" smtClean="0"/>
              <a:t>l’amélioration du solde commercial à travers l’augmentation des exportations : 40 milliards de DH prévues en 2015. </a:t>
            </a:r>
          </a:p>
          <a:p>
            <a:pPr>
              <a:buNone/>
            </a:pPr>
            <a:endParaRPr lang="fr-FR"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dirty="0" smtClean="0"/>
              <a:t>3. L’industrie  automobile  au  Maroc  s’inscrit  dans  une  stratégie  de  développement  industriel  par  </a:t>
            </a:r>
            <a:r>
              <a:rPr lang="fr-FR" dirty="0" smtClean="0">
                <a:solidFill>
                  <a:srgbClr val="C00000"/>
                </a:solidFill>
              </a:rPr>
              <a:t>la promotion des exportations</a:t>
            </a:r>
            <a:r>
              <a:rPr lang="fr-FR" dirty="0" smtClean="0"/>
              <a:t>. </a:t>
            </a:r>
          </a:p>
          <a:p>
            <a:pPr>
              <a:buNone/>
            </a:pPr>
            <a:r>
              <a:rPr lang="fr-FR" dirty="0" smtClean="0"/>
              <a:t>Justification : à travers l’industrie automobile,  le Maroc a prouvé sa capacité en tant que producteur et exportateur de véhicules en grandes séries. </a:t>
            </a:r>
            <a:endParaRPr lang="fr-FR"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00108"/>
          </a:xfrm>
        </p:spPr>
        <p:txBody>
          <a:bodyPr>
            <a:normAutofit fontScale="90000"/>
          </a:bodyPr>
          <a:lstStyle/>
          <a:p>
            <a:r>
              <a:rPr lang="fr-FR" dirty="0" smtClean="0"/>
              <a:t>Exercice 7:</a:t>
            </a:r>
            <a:br>
              <a:rPr lang="fr-FR" dirty="0" smtClean="0"/>
            </a:br>
            <a:r>
              <a:rPr lang="fr-FR" dirty="0" smtClean="0"/>
              <a:t>Document : </a:t>
            </a:r>
            <a:r>
              <a:rPr lang="fr-FR" sz="3600" dirty="0" smtClean="0"/>
              <a:t>les piliers du «plan Maroc vert » </a:t>
            </a:r>
            <a:endParaRPr lang="fr-FR" dirty="0"/>
          </a:p>
        </p:txBody>
      </p:sp>
      <p:sp>
        <p:nvSpPr>
          <p:cNvPr id="3" name="Espace réservé du contenu 2"/>
          <p:cNvSpPr>
            <a:spLocks noGrp="1"/>
          </p:cNvSpPr>
          <p:nvPr>
            <p:ph idx="1"/>
          </p:nvPr>
        </p:nvSpPr>
        <p:spPr>
          <a:xfrm>
            <a:off x="457200" y="1071546"/>
            <a:ext cx="8229600" cy="5786454"/>
          </a:xfrm>
        </p:spPr>
        <p:txBody>
          <a:bodyPr>
            <a:normAutofit fontScale="77500" lnSpcReduction="20000"/>
          </a:bodyPr>
          <a:lstStyle/>
          <a:p>
            <a:pPr>
              <a:buNone/>
            </a:pPr>
            <a:endParaRPr lang="fr-FR" dirty="0" smtClean="0"/>
          </a:p>
          <a:p>
            <a:pPr>
              <a:buNone/>
            </a:pPr>
            <a:r>
              <a:rPr lang="fr-FR" dirty="0" smtClean="0"/>
              <a:t>Ce nouveau plan s’articule autour de deux piliers. </a:t>
            </a:r>
          </a:p>
          <a:p>
            <a:pPr>
              <a:buNone/>
            </a:pPr>
            <a:r>
              <a:rPr lang="fr-FR" dirty="0" smtClean="0"/>
              <a:t>L’objectif du pilier I est de </a:t>
            </a:r>
            <a:r>
              <a:rPr lang="fr-FR" dirty="0" smtClean="0">
                <a:solidFill>
                  <a:srgbClr val="C00000"/>
                </a:solidFill>
              </a:rPr>
              <a:t>développer une agriculture performante</a:t>
            </a:r>
            <a:r>
              <a:rPr lang="fr-FR" dirty="0" smtClean="0"/>
              <a:t>, adaptée aux règles du marché, grâce à une nouvelle vague </a:t>
            </a:r>
            <a:r>
              <a:rPr lang="fr-FR" dirty="0" smtClean="0">
                <a:solidFill>
                  <a:srgbClr val="C00000"/>
                </a:solidFill>
              </a:rPr>
              <a:t>d’investissements privés</a:t>
            </a:r>
            <a:r>
              <a:rPr lang="fr-FR" dirty="0" smtClean="0"/>
              <a:t>, organisés autour de nouveaux modèles d’</a:t>
            </a:r>
            <a:r>
              <a:rPr lang="fr-FR" dirty="0" smtClean="0">
                <a:solidFill>
                  <a:srgbClr val="C00000"/>
                </a:solidFill>
              </a:rPr>
              <a:t>agrégation</a:t>
            </a:r>
            <a:r>
              <a:rPr lang="fr-FR" dirty="0" smtClean="0"/>
              <a:t> équitables. </a:t>
            </a:r>
          </a:p>
          <a:p>
            <a:pPr>
              <a:buNone/>
            </a:pPr>
            <a:r>
              <a:rPr lang="fr-FR" dirty="0" smtClean="0"/>
              <a:t>Par contre, l’objectif du pilier II est de développer une approche orientée vers </a:t>
            </a:r>
            <a:r>
              <a:rPr lang="fr-FR" dirty="0" smtClean="0">
                <a:solidFill>
                  <a:srgbClr val="0070C0"/>
                </a:solidFill>
              </a:rPr>
              <a:t>la lutte contre la pauvreté</a:t>
            </a:r>
            <a:r>
              <a:rPr lang="fr-FR" dirty="0" smtClean="0"/>
              <a:t>, en </a:t>
            </a:r>
            <a:r>
              <a:rPr lang="fr-FR" dirty="0" smtClean="0">
                <a:solidFill>
                  <a:srgbClr val="0070C0"/>
                </a:solidFill>
              </a:rPr>
              <a:t>augmentant significativement  le  revenu  agricole  des  exploitants  les  plus  fragiles</a:t>
            </a:r>
            <a:r>
              <a:rPr lang="fr-FR" dirty="0" smtClean="0"/>
              <a:t>,  notamment  dans  les  zones  périphériques  (par exemple en </a:t>
            </a:r>
            <a:r>
              <a:rPr lang="fr-FR" dirty="0" err="1" smtClean="0"/>
              <a:t>bour</a:t>
            </a:r>
            <a:r>
              <a:rPr lang="fr-FR" dirty="0" smtClean="0"/>
              <a:t> défavorable).  En  termes  de  chiffres,  le  pilier I a  pour  but  de  générer un maximum d’investissement privé sur ces filières avec 10 milliards de dirhams par an pour les relancer, autour de nouveaux modèles d’agrégation, portés par des investisseurs à forte capacité managériale.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pPr>
              <a:buNone/>
            </a:pPr>
            <a:r>
              <a:rPr lang="fr-FR" dirty="0" smtClean="0"/>
              <a:t>Ces modèles d’agrégation seront équitables, par le biais d’une double contractualisation, entre l’Etat et l’</a:t>
            </a:r>
            <a:r>
              <a:rPr lang="fr-FR" dirty="0" err="1" smtClean="0"/>
              <a:t>agrégateur</a:t>
            </a:r>
            <a:r>
              <a:rPr lang="fr-FR" dirty="0" smtClean="0"/>
              <a:t> d’une </a:t>
            </a:r>
          </a:p>
          <a:p>
            <a:pPr>
              <a:buNone/>
            </a:pPr>
            <a:r>
              <a:rPr lang="fr-FR" dirty="0" smtClean="0"/>
              <a:t>part, et entre l’</a:t>
            </a:r>
            <a:r>
              <a:rPr lang="fr-FR" dirty="0" err="1" smtClean="0"/>
              <a:t>agrégateur</a:t>
            </a:r>
            <a:r>
              <a:rPr lang="fr-FR" dirty="0" smtClean="0"/>
              <a:t> et l’exploitant agrégé d’autre part. </a:t>
            </a:r>
          </a:p>
          <a:p>
            <a:pPr>
              <a:buNone/>
            </a:pPr>
            <a:r>
              <a:rPr lang="fr-FR" dirty="0" smtClean="0"/>
              <a:t>Pour le solidaire pilier  II, il s’agit de la mise en œuvre  de projets sociaux autour  de trois  programmes. Pour que ces </a:t>
            </a:r>
          </a:p>
          <a:p>
            <a:pPr>
              <a:buNone/>
            </a:pPr>
            <a:r>
              <a:rPr lang="fr-FR" dirty="0" smtClean="0"/>
              <a:t>projets  puissent  voir  le  jour,  ce  pilier  prévoit  un  volet  financement  innovant.  Il  s’agit  ainsi  de  traiter  les  bailleurs  des fonds sociaux comme des investisseurs à part entière, au moyen d’une «Offre sociale Maroc». L’impact sur le PIB est évalué à un PIB agricole supplémentaire de 70 à 100 milliards de dirhams, soit le double du programme Emergence. </a:t>
            </a:r>
          </a:p>
          <a:p>
            <a:pPr algn="r">
              <a:buNone/>
            </a:pPr>
            <a:r>
              <a:rPr lang="fr-FR" dirty="0" smtClean="0"/>
              <a:t>Aujourd’hui le Maroc, Edition du 25/04/2008 </a:t>
            </a:r>
          </a:p>
          <a:p>
            <a:pPr>
              <a:buNone/>
            </a:pPr>
            <a:endParaRPr lang="fr-FR"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Travail à faire:</a:t>
            </a:r>
            <a:endParaRPr lang="fr-FR" dirty="0"/>
          </a:p>
        </p:txBody>
      </p:sp>
      <p:sp>
        <p:nvSpPr>
          <p:cNvPr id="3" name="Espace réservé du contenu 2"/>
          <p:cNvSpPr>
            <a:spLocks noGrp="1"/>
          </p:cNvSpPr>
          <p:nvPr>
            <p:ph idx="1"/>
          </p:nvPr>
        </p:nvSpPr>
        <p:spPr/>
        <p:txBody>
          <a:bodyPr/>
          <a:lstStyle/>
          <a:p>
            <a:pPr marL="514350" indent="-514350">
              <a:buFont typeface="+mj-lt"/>
              <a:buAutoNum type="arabicPeriod"/>
            </a:pPr>
            <a:r>
              <a:rPr lang="fr-FR" dirty="0" smtClean="0"/>
              <a:t>Relevez, du document , les principales actions de la stratégie agricole marocaine.    </a:t>
            </a:r>
          </a:p>
          <a:p>
            <a:pPr marL="514350" indent="-514350">
              <a:buFont typeface="+mj-lt"/>
              <a:buAutoNum type="arabicPeriod"/>
            </a:pPr>
            <a:r>
              <a:rPr lang="fr-FR" dirty="0" smtClean="0"/>
              <a:t>Certaines  actions  vous  paraissent-elles  suffisantes  pour  relevez  les  défis de  l’agriculture marocaine dans  l’avenir? Expliquez.      </a:t>
            </a:r>
            <a:endParaRPr lang="fr-FR"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corrigé</a:t>
            </a:r>
            <a:endParaRPr lang="fr-FR" dirty="0"/>
          </a:p>
        </p:txBody>
      </p:sp>
      <p:sp>
        <p:nvSpPr>
          <p:cNvPr id="3" name="Espace réservé du contenu 2"/>
          <p:cNvSpPr>
            <a:spLocks noGrp="1"/>
          </p:cNvSpPr>
          <p:nvPr>
            <p:ph idx="1"/>
          </p:nvPr>
        </p:nvSpPr>
        <p:spPr/>
        <p:txBody>
          <a:bodyPr>
            <a:normAutofit lnSpcReduction="10000"/>
          </a:bodyPr>
          <a:lstStyle/>
          <a:p>
            <a:pPr marL="514350" indent="-514350">
              <a:buFont typeface="+mj-lt"/>
              <a:buAutoNum type="arabicPeriod"/>
            </a:pPr>
            <a:r>
              <a:rPr lang="fr-FR" dirty="0" smtClean="0"/>
              <a:t>Les principales actions de la stratégie agricole marocaine:</a:t>
            </a:r>
          </a:p>
          <a:p>
            <a:pPr lvl="1"/>
            <a:r>
              <a:rPr lang="fr-FR" dirty="0" smtClean="0"/>
              <a:t>Développement d’une agriculture performante, adaptée aux règles du marché ;</a:t>
            </a:r>
          </a:p>
          <a:p>
            <a:pPr lvl="1"/>
            <a:r>
              <a:rPr lang="fr-FR" dirty="0" smtClean="0"/>
              <a:t>Mobilisation des ressources financières pour la modernisation de l’agriculture marocaine ;</a:t>
            </a:r>
          </a:p>
          <a:p>
            <a:pPr lvl="1"/>
            <a:r>
              <a:rPr lang="fr-FR" dirty="0" smtClean="0"/>
              <a:t>Faire de l’agriculture un moyen de lutte contre la pauvreté rurale ;</a:t>
            </a:r>
          </a:p>
          <a:p>
            <a:pPr lvl="1"/>
            <a:r>
              <a:rPr lang="fr-FR" dirty="0" smtClean="0"/>
              <a:t>Regroupement des terres autrefois parcellisées : concept de l’agrégation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fr-FR" dirty="0" smtClean="0"/>
              <a:t>1-1-1-2 La mesure de la croissance</a:t>
            </a:r>
            <a:endParaRPr lang="fr-FR" dirty="0"/>
          </a:p>
        </p:txBody>
      </p:sp>
      <p:sp>
        <p:nvSpPr>
          <p:cNvPr id="3" name="Espace réservé du contenu 2"/>
          <p:cNvSpPr>
            <a:spLocks noGrp="1"/>
          </p:cNvSpPr>
          <p:nvPr>
            <p:ph idx="1"/>
          </p:nvPr>
        </p:nvSpPr>
        <p:spPr>
          <a:xfrm>
            <a:off x="457200" y="1600201"/>
            <a:ext cx="8229600" cy="3186121"/>
          </a:xfrm>
        </p:spPr>
        <p:style>
          <a:lnRef idx="2">
            <a:schemeClr val="dk1"/>
          </a:lnRef>
          <a:fillRef idx="1">
            <a:schemeClr val="lt1"/>
          </a:fillRef>
          <a:effectRef idx="0">
            <a:schemeClr val="dk1"/>
          </a:effectRef>
          <a:fontRef idx="minor">
            <a:schemeClr val="dk1"/>
          </a:fontRef>
        </p:style>
        <p:txBody>
          <a:bodyPr>
            <a:normAutofit lnSpcReduction="10000"/>
          </a:bodyPr>
          <a:lstStyle/>
          <a:p>
            <a:r>
              <a:rPr lang="fr-FR" b="1" dirty="0" smtClean="0">
                <a:solidFill>
                  <a:srgbClr val="C00000"/>
                </a:solidFill>
              </a:rPr>
              <a:t>Le PIB : </a:t>
            </a:r>
            <a:r>
              <a:rPr lang="fr-FR" dirty="0" smtClean="0"/>
              <a:t>c’est un indicateur de performance et un outil de comparaison très souvent utilisé par des économistes.</a:t>
            </a:r>
          </a:p>
          <a:p>
            <a:r>
              <a:rPr lang="fr-FR" dirty="0" smtClean="0"/>
              <a:t>La croissance correspond au taux de croissance du PIB :</a:t>
            </a:r>
          </a:p>
          <a:p>
            <a:r>
              <a:rPr lang="fr-FR" dirty="0" smtClean="0"/>
              <a:t>Taux de croissance =                           x 100   </a:t>
            </a:r>
            <a:endParaRPr lang="fr-FR" dirty="0"/>
          </a:p>
        </p:txBody>
      </p:sp>
      <p:sp>
        <p:nvSpPr>
          <p:cNvPr id="4" name="Rectangle 3"/>
          <p:cNvSpPr/>
          <p:nvPr/>
        </p:nvSpPr>
        <p:spPr>
          <a:xfrm>
            <a:off x="4286248" y="3786190"/>
            <a:ext cx="2553904" cy="461665"/>
          </a:xfrm>
          <a:prstGeom prst="rect">
            <a:avLst/>
          </a:prstGeom>
        </p:spPr>
        <p:txBody>
          <a:bodyPr wrap="none">
            <a:spAutoFit/>
          </a:bodyPr>
          <a:lstStyle/>
          <a:p>
            <a:r>
              <a:rPr lang="fr-FR" sz="2400" b="1" dirty="0" smtClean="0"/>
              <a:t>(PIB n) – (PIB n-1) </a:t>
            </a:r>
            <a:endParaRPr lang="fr-FR" sz="2400" b="1" dirty="0"/>
          </a:p>
        </p:txBody>
      </p:sp>
      <p:cxnSp>
        <p:nvCxnSpPr>
          <p:cNvPr id="6" name="Connecteur droit 5"/>
          <p:cNvCxnSpPr/>
          <p:nvPr/>
        </p:nvCxnSpPr>
        <p:spPr>
          <a:xfrm>
            <a:off x="4286248" y="4286256"/>
            <a:ext cx="2357454" cy="1588"/>
          </a:xfrm>
          <a:prstGeom prst="line">
            <a:avLst/>
          </a:prstGeom>
        </p:spPr>
        <p:style>
          <a:lnRef idx="2">
            <a:schemeClr val="dk1"/>
          </a:lnRef>
          <a:fillRef idx="0">
            <a:schemeClr val="dk1"/>
          </a:fillRef>
          <a:effectRef idx="1">
            <a:schemeClr val="dk1"/>
          </a:effectRef>
          <a:fontRef idx="minor">
            <a:schemeClr val="tx1"/>
          </a:fontRef>
        </p:style>
      </p:cxnSp>
      <p:sp>
        <p:nvSpPr>
          <p:cNvPr id="10" name="Rectangle 9"/>
          <p:cNvSpPr/>
          <p:nvPr/>
        </p:nvSpPr>
        <p:spPr>
          <a:xfrm>
            <a:off x="4857752" y="4357694"/>
            <a:ext cx="1087157" cy="461665"/>
          </a:xfrm>
          <a:prstGeom prst="rect">
            <a:avLst/>
          </a:prstGeom>
        </p:spPr>
        <p:txBody>
          <a:bodyPr wrap="none">
            <a:spAutoFit/>
          </a:bodyPr>
          <a:lstStyle/>
          <a:p>
            <a:r>
              <a:rPr lang="fr-FR" sz="2400" b="1" dirty="0" smtClean="0"/>
              <a:t>PIB n-1</a:t>
            </a: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strips(downLeft)">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strips(downLeft)">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strips(downLeft)">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strips(downLeft)">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strips(downLeft)">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strips(down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strips(down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nodeType="clickEffect">
                                  <p:stCondLst>
                                    <p:cond delay="0"/>
                                  </p:stCondLst>
                                  <p:childTnLst>
                                    <p:set>
                                      <p:cBhvr>
                                        <p:cTn id="46" dur="1" fill="hold">
                                          <p:stCondLst>
                                            <p:cond delay="0"/>
                                          </p:stCondLst>
                                        </p:cTn>
                                        <p:tgtEl>
                                          <p:spTgt spid="3">
                                            <p:txEl>
                                              <p:pRg st="2" end="2"/>
                                            </p:txEl>
                                          </p:spTgt>
                                        </p:tgtEl>
                                        <p:attrNameLst>
                                          <p:attrName>style.visibility</p:attrName>
                                        </p:attrNameLst>
                                      </p:cBhvr>
                                      <p:to>
                                        <p:strVal val="visible"/>
                                      </p:to>
                                    </p:set>
                                    <p:animEffect transition="in" filter="strips(downLeft)">
                                      <p:cBhvr>
                                        <p:cTn id="4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p:bldP spid="10"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buNone/>
            </a:pPr>
            <a:r>
              <a:rPr lang="fr-FR" dirty="0" smtClean="0"/>
              <a:t>2. Les actions de la stratégie agricole marocaine sont importantes. Le Maroc a fait des choix stratégiques et mobilise les ressources financières nécessaires…. Mais les défis sont aussi de grande taille : la sécurité alimentaire, l’amélioration du rendement et de la compétitivité. Difficulté d’application de certains axes tels que l’agrégation des terres, l’amélioration des revenus des petits agriculteurs,…</a:t>
            </a:r>
          </a:p>
          <a:p>
            <a:pPr>
              <a:buNone/>
            </a:pP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00034" y="2214554"/>
            <a:ext cx="8229600" cy="1143000"/>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fr-FR" dirty="0" smtClean="0"/>
              <a:t>1-1-1-3 Les facteurs de la croissance</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2285992"/>
            <a:ext cx="8229600" cy="3257559"/>
          </a:xfrm>
        </p:spPr>
        <p:style>
          <a:lnRef idx="2">
            <a:schemeClr val="accent1"/>
          </a:lnRef>
          <a:fillRef idx="1">
            <a:schemeClr val="lt1"/>
          </a:fillRef>
          <a:effectRef idx="0">
            <a:schemeClr val="accent1"/>
          </a:effectRef>
          <a:fontRef idx="minor">
            <a:schemeClr val="dk1"/>
          </a:fontRef>
        </p:style>
        <p:txBody>
          <a:bodyPr>
            <a:normAutofit/>
          </a:bodyPr>
          <a:lstStyle/>
          <a:p>
            <a:r>
              <a:rPr lang="fr-FR" dirty="0" smtClean="0"/>
              <a:t>Sur  le  plan  </a:t>
            </a:r>
            <a:r>
              <a:rPr lang="fr-FR" b="1" dirty="0" smtClean="0">
                <a:solidFill>
                  <a:srgbClr val="00B0F0"/>
                </a:solidFill>
              </a:rPr>
              <a:t>quantitatif</a:t>
            </a:r>
            <a:r>
              <a:rPr lang="fr-FR" dirty="0" smtClean="0"/>
              <a:t>,  le  facteur  travail  dépend  de  la démographie et du taux d’activité. </a:t>
            </a:r>
          </a:p>
          <a:p>
            <a:r>
              <a:rPr lang="fr-FR" dirty="0" smtClean="0"/>
              <a:t>D’un point de vue </a:t>
            </a:r>
            <a:r>
              <a:rPr lang="fr-FR" b="1" dirty="0" smtClean="0">
                <a:solidFill>
                  <a:srgbClr val="00B0F0"/>
                </a:solidFill>
              </a:rPr>
              <a:t>qualitatif</a:t>
            </a:r>
            <a:r>
              <a:rPr lang="fr-FR" dirty="0" smtClean="0"/>
              <a:t>, ce facteur, repose sur la formation, l’organisation du travail et la mobilité </a:t>
            </a:r>
          </a:p>
        </p:txBody>
      </p:sp>
      <p:sp>
        <p:nvSpPr>
          <p:cNvPr id="4" name="Rectangle 3"/>
          <p:cNvSpPr/>
          <p:nvPr/>
        </p:nvSpPr>
        <p:spPr>
          <a:xfrm>
            <a:off x="357158" y="5473005"/>
            <a:ext cx="8215370" cy="1384995"/>
          </a:xfrm>
          <a:prstGeom prst="rect">
            <a:avLst/>
          </a:prstGeom>
        </p:spPr>
        <p:txBody>
          <a:bodyPr wrap="square">
            <a:spAutoFit/>
          </a:bodyPr>
          <a:lstStyle/>
          <a:p>
            <a:pPr algn="ctr"/>
            <a:r>
              <a:rPr lang="fr-FR" sz="2800" b="1" dirty="0" smtClean="0"/>
              <a:t>exemples: </a:t>
            </a:r>
          </a:p>
          <a:p>
            <a:r>
              <a:rPr lang="fr-FR" sz="2800" b="1" dirty="0" smtClean="0"/>
              <a:t>Importance  de  l’encadrement, qualification des ouvriers et employés, formation professionnelle. </a:t>
            </a:r>
            <a:endParaRPr lang="fr-FR" sz="2800" b="1" dirty="0"/>
          </a:p>
        </p:txBody>
      </p:sp>
      <p:sp>
        <p:nvSpPr>
          <p:cNvPr id="5" name="Titre 4"/>
          <p:cNvSpPr>
            <a:spLocks noGrp="1"/>
          </p:cNvSpPr>
          <p:nvPr>
            <p:ph type="title"/>
          </p:nvPr>
        </p:nvSpPr>
        <p:spPr>
          <a:xfrm>
            <a:off x="428596" y="0"/>
            <a:ext cx="8229600" cy="2000232"/>
          </a:xfrm>
        </p:spPr>
        <p:txBody>
          <a:bodyPr>
            <a:normAutofit fontScale="90000"/>
          </a:bodyPr>
          <a:lstStyle/>
          <a:p>
            <a:r>
              <a:rPr lang="fr-FR" b="1" dirty="0" smtClean="0">
                <a:solidFill>
                  <a:srgbClr val="C00000"/>
                </a:solidFill>
              </a:rPr>
              <a:t/>
            </a:r>
            <a:br>
              <a:rPr lang="fr-FR" b="1" dirty="0" smtClean="0">
                <a:solidFill>
                  <a:srgbClr val="C00000"/>
                </a:solidFill>
              </a:rPr>
            </a:br>
            <a:r>
              <a:rPr lang="fr-FR" b="1" dirty="0" smtClean="0">
                <a:solidFill>
                  <a:srgbClr val="C00000"/>
                </a:solidFill>
              </a:rPr>
              <a:t>Travail: </a:t>
            </a:r>
            <a:r>
              <a:rPr lang="fr-FR" b="1" dirty="0" smtClean="0"/>
              <a:t>la force de travail(physique, intellectuel…) qui va être engagé dans le processus de production</a:t>
            </a:r>
            <a:r>
              <a:rPr lang="fr-FR" b="1" dirty="0" smtClean="0">
                <a:solidFill>
                  <a:srgbClr val="C00000"/>
                </a:solidFill>
              </a:rPr>
              <a:t/>
            </a:r>
            <a:br>
              <a:rPr lang="fr-FR" b="1" dirty="0" smtClean="0">
                <a:solidFill>
                  <a:srgbClr val="C00000"/>
                </a:solidFill>
              </a:rPr>
            </a:b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fr-FR" b="1" dirty="0" smtClean="0">
                <a:solidFill>
                  <a:srgbClr val="FF0000"/>
                </a:solidFill>
              </a:rPr>
              <a:t>Capital</a:t>
            </a:r>
            <a:r>
              <a:rPr lang="fr-FR" dirty="0" smtClean="0"/>
              <a:t>: ensemble des biens durables </a:t>
            </a:r>
            <a:endParaRPr lang="fr-FR" dirty="0"/>
          </a:p>
        </p:txBody>
      </p:sp>
      <p:sp>
        <p:nvSpPr>
          <p:cNvPr id="3" name="Espace réservé du contenu 2"/>
          <p:cNvSpPr>
            <a:spLocks noGrp="1"/>
          </p:cNvSpPr>
          <p:nvPr>
            <p:ph idx="1"/>
          </p:nvPr>
        </p:nvSpPr>
        <p:spPr>
          <a:xfrm>
            <a:off x="457200" y="1600201"/>
            <a:ext cx="8229600" cy="2328866"/>
          </a:xfrm>
        </p:spPr>
        <p:style>
          <a:lnRef idx="2">
            <a:schemeClr val="accent1"/>
          </a:lnRef>
          <a:fillRef idx="1">
            <a:schemeClr val="lt1"/>
          </a:fillRef>
          <a:effectRef idx="0">
            <a:schemeClr val="accent1"/>
          </a:effectRef>
          <a:fontRef idx="minor">
            <a:schemeClr val="dk1"/>
          </a:fontRef>
        </p:style>
        <p:txBody>
          <a:bodyPr/>
          <a:lstStyle/>
          <a:p>
            <a:r>
              <a:rPr lang="fr-FR" dirty="0" smtClean="0"/>
              <a:t>Le  facteur  capital  repose  sur  les  équipements  existants,  leur qualité  et  la  propension  de  l’économie  à  les  augmenter  par  des investissements. </a:t>
            </a:r>
          </a:p>
        </p:txBody>
      </p:sp>
      <p:sp>
        <p:nvSpPr>
          <p:cNvPr id="4" name="Rectangle 3"/>
          <p:cNvSpPr/>
          <p:nvPr/>
        </p:nvSpPr>
        <p:spPr>
          <a:xfrm>
            <a:off x="1000100" y="4071942"/>
            <a:ext cx="7358114" cy="1692771"/>
          </a:xfrm>
          <a:prstGeom prst="rect">
            <a:avLst/>
          </a:prstGeom>
        </p:spPr>
        <p:txBody>
          <a:bodyPr wrap="square">
            <a:spAutoFit/>
          </a:bodyPr>
          <a:lstStyle/>
          <a:p>
            <a:pPr algn="ctr"/>
            <a:r>
              <a:rPr lang="fr-FR" sz="3200" b="1" dirty="0" smtClean="0"/>
              <a:t>Exemple:</a:t>
            </a:r>
          </a:p>
          <a:p>
            <a:r>
              <a:rPr lang="fr-FR" sz="3600" dirty="0" smtClean="0"/>
              <a:t>Nombres  d’usines,  de  bureaux. </a:t>
            </a:r>
          </a:p>
          <a:p>
            <a:r>
              <a:rPr lang="fr-FR" sz="3600" dirty="0" smtClean="0"/>
              <a:t>Intensité capitalistique. </a:t>
            </a:r>
            <a:endParaRPr lang="fr-FR" sz="3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2786058"/>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fr-FR" dirty="0" smtClean="0"/>
              <a:t/>
            </a:r>
            <a:br>
              <a:rPr lang="fr-FR" dirty="0" smtClean="0"/>
            </a:br>
            <a:r>
              <a:rPr lang="fr-FR" dirty="0" smtClean="0"/>
              <a:t/>
            </a:r>
            <a:br>
              <a:rPr lang="fr-FR" dirty="0" smtClean="0"/>
            </a:br>
            <a:r>
              <a:rPr lang="fr-FR" b="1" dirty="0" smtClean="0">
                <a:solidFill>
                  <a:srgbClr val="FF0000"/>
                </a:solidFill>
              </a:rPr>
              <a:t>Progrès technique: </a:t>
            </a:r>
            <a:r>
              <a:rPr lang="fr-FR" dirty="0" smtClean="0"/>
              <a:t>ensemble des innovations qui vont permettre une amélioration des processus de production</a:t>
            </a:r>
            <a:br>
              <a:rPr lang="fr-FR" dirty="0" smtClean="0"/>
            </a:br>
            <a:endParaRPr lang="fr-FR" dirty="0"/>
          </a:p>
        </p:txBody>
      </p:sp>
      <p:sp>
        <p:nvSpPr>
          <p:cNvPr id="3" name="Espace réservé du contenu 2"/>
          <p:cNvSpPr>
            <a:spLocks noGrp="1"/>
          </p:cNvSpPr>
          <p:nvPr>
            <p:ph idx="1"/>
          </p:nvPr>
        </p:nvSpPr>
        <p:spPr>
          <a:xfrm>
            <a:off x="500034" y="3143248"/>
            <a:ext cx="8229600" cy="1185857"/>
          </a:xfrm>
        </p:spPr>
        <p:style>
          <a:lnRef idx="2">
            <a:schemeClr val="accent1"/>
          </a:lnRef>
          <a:fillRef idx="1">
            <a:schemeClr val="lt1"/>
          </a:fillRef>
          <a:effectRef idx="0">
            <a:schemeClr val="accent1"/>
          </a:effectRef>
          <a:fontRef idx="minor">
            <a:schemeClr val="dk1"/>
          </a:fontRef>
        </p:style>
        <p:txBody>
          <a:bodyPr/>
          <a:lstStyle/>
          <a:p>
            <a:r>
              <a:rPr lang="fr-FR" b="1" dirty="0" smtClean="0"/>
              <a:t>Il permet la modernisation des équipements et l’innovation.  </a:t>
            </a:r>
          </a:p>
        </p:txBody>
      </p:sp>
      <p:sp>
        <p:nvSpPr>
          <p:cNvPr id="4" name="Rectangle 3"/>
          <p:cNvSpPr/>
          <p:nvPr/>
        </p:nvSpPr>
        <p:spPr>
          <a:xfrm>
            <a:off x="1500166" y="4500570"/>
            <a:ext cx="6772047" cy="646331"/>
          </a:xfrm>
          <a:prstGeom prst="rect">
            <a:avLst/>
          </a:prstGeom>
        </p:spPr>
        <p:txBody>
          <a:bodyPr wrap="none">
            <a:spAutoFit/>
          </a:bodyPr>
          <a:lstStyle/>
          <a:p>
            <a:pPr>
              <a:buNone/>
            </a:pPr>
            <a:r>
              <a:rPr lang="fr-FR" sz="3600" dirty="0" smtClean="0"/>
              <a:t>Exemple: Dépenses de recherche. </a:t>
            </a:r>
            <a:endParaRPr lang="fr-FR" sz="3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fr-FR" dirty="0" smtClean="0"/>
              <a:t>Conjoncture </a:t>
            </a:r>
            <a:endParaRPr lang="fr-FR" dirty="0"/>
          </a:p>
        </p:txBody>
      </p:sp>
      <p:sp>
        <p:nvSpPr>
          <p:cNvPr id="3" name="Espace réservé du contenu 2"/>
          <p:cNvSpPr>
            <a:spLocks noGrp="1"/>
          </p:cNvSpPr>
          <p:nvPr>
            <p:ph idx="1"/>
          </p:nvPr>
        </p:nvSpPr>
        <p:spPr>
          <a:xfrm>
            <a:off x="457200" y="1600201"/>
            <a:ext cx="8229600" cy="1757362"/>
          </a:xfrm>
        </p:spPr>
        <p:style>
          <a:lnRef idx="2">
            <a:schemeClr val="accent1"/>
          </a:lnRef>
          <a:fillRef idx="1">
            <a:schemeClr val="lt1"/>
          </a:fillRef>
          <a:effectRef idx="0">
            <a:schemeClr val="accent1"/>
          </a:effectRef>
          <a:fontRef idx="minor">
            <a:schemeClr val="dk1"/>
          </a:fontRef>
        </p:style>
        <p:txBody>
          <a:bodyPr/>
          <a:lstStyle/>
          <a:p>
            <a:r>
              <a:rPr lang="fr-FR" dirty="0" smtClean="0"/>
              <a:t>La  croissance  repose  sur  une  monnaie  stable,  une  inflation maîtrisée, une épargne suffisante et une consommation soutenue.</a:t>
            </a:r>
          </a:p>
        </p:txBody>
      </p:sp>
      <p:sp>
        <p:nvSpPr>
          <p:cNvPr id="4" name="Rectangle 3"/>
          <p:cNvSpPr/>
          <p:nvPr/>
        </p:nvSpPr>
        <p:spPr>
          <a:xfrm>
            <a:off x="214282" y="3714752"/>
            <a:ext cx="8786874" cy="954107"/>
          </a:xfrm>
          <a:prstGeom prst="rect">
            <a:avLst/>
          </a:prstGeom>
        </p:spPr>
        <p:txBody>
          <a:bodyPr wrap="square">
            <a:spAutoFit/>
          </a:bodyPr>
          <a:lstStyle/>
          <a:p>
            <a:r>
              <a:rPr lang="fr-FR" sz="2800" dirty="0" smtClean="0"/>
              <a:t>Exemples: Conditions  économiques  des  « 30 glorieuses » forte consommation des années 80</a:t>
            </a:r>
            <a:endParaRPr lang="fr-FR"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fr-FR" dirty="0" smtClean="0"/>
              <a:t>Rôle de l’Etat </a:t>
            </a:r>
            <a:endParaRPr lang="fr-FR" dirty="0"/>
          </a:p>
        </p:txBody>
      </p:sp>
      <p:sp>
        <p:nvSpPr>
          <p:cNvPr id="3" name="Espace réservé du contenu 2"/>
          <p:cNvSpPr>
            <a:spLocks noGrp="1"/>
          </p:cNvSpPr>
          <p:nvPr>
            <p:ph idx="1"/>
          </p:nvPr>
        </p:nvSpPr>
        <p:spPr>
          <a:xfrm>
            <a:off x="457200" y="1600201"/>
            <a:ext cx="8229600" cy="1971676"/>
          </a:xfrm>
        </p:spPr>
        <p:style>
          <a:lnRef idx="2">
            <a:schemeClr val="accent1"/>
          </a:lnRef>
          <a:fillRef idx="1">
            <a:schemeClr val="lt1"/>
          </a:fillRef>
          <a:effectRef idx="0">
            <a:schemeClr val="accent1"/>
          </a:effectRef>
          <a:fontRef idx="minor">
            <a:schemeClr val="dk1"/>
          </a:fontRef>
        </p:style>
        <p:txBody>
          <a:bodyPr/>
          <a:lstStyle/>
          <a:p>
            <a:r>
              <a:rPr lang="fr-FR" dirty="0" smtClean="0"/>
              <a:t>L’Etat soutient l’économie de plusieurs façons :  subventions, infrastructures, aides à l’exportation,…</a:t>
            </a:r>
          </a:p>
        </p:txBody>
      </p:sp>
      <p:sp>
        <p:nvSpPr>
          <p:cNvPr id="4" name="Rectangle 3"/>
          <p:cNvSpPr/>
          <p:nvPr/>
        </p:nvSpPr>
        <p:spPr>
          <a:xfrm>
            <a:off x="357158" y="3786190"/>
            <a:ext cx="8286808" cy="1077218"/>
          </a:xfrm>
          <a:prstGeom prst="rect">
            <a:avLst/>
          </a:prstGeom>
        </p:spPr>
        <p:txBody>
          <a:bodyPr wrap="square">
            <a:spAutoFit/>
          </a:bodyPr>
          <a:lstStyle/>
          <a:p>
            <a:r>
              <a:rPr lang="fr-FR" sz="3200" dirty="0" smtClean="0"/>
              <a:t>Exemple: Développement des voies communications,  aides  aux PME/PMI.</a:t>
            </a:r>
            <a:endParaRPr lang="fr-FR" sz="3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357431"/>
            <a:ext cx="8229600" cy="1143008"/>
          </a:xfrm>
        </p:spPr>
        <p:txBody>
          <a:bodyPr/>
          <a:lstStyle/>
          <a:p>
            <a:pPr algn="ctr">
              <a:buNone/>
            </a:pPr>
            <a:r>
              <a:rPr lang="fr-FR" sz="4000" dirty="0" smtClean="0"/>
              <a:t>travail, capital et progrès techniques</a:t>
            </a:r>
          </a:p>
          <a:p>
            <a:pPr>
              <a:buNone/>
            </a:pPr>
            <a:endParaRPr lang="fr-FR" dirty="0"/>
          </a:p>
        </p:txBody>
      </p:sp>
      <p:sp>
        <p:nvSpPr>
          <p:cNvPr id="4" name="Titre 1"/>
          <p:cNvSpPr>
            <a:spLocks noGrp="1"/>
          </p:cNvSpPr>
          <p:nvPr>
            <p:ph type="title"/>
          </p:nvPr>
        </p:nvSpPr>
        <p:spPr/>
        <p:txBody>
          <a:bodyPr>
            <a:normAutofit fontScale="90000"/>
          </a:bodyPr>
          <a:lstStyle/>
          <a:p>
            <a:r>
              <a:rPr lang="fr-FR" dirty="0" smtClean="0"/>
              <a:t>Comment les facteurs de production influencent-ils la croissance?</a:t>
            </a: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Étoile à 5 branches 5"/>
          <p:cNvSpPr/>
          <p:nvPr/>
        </p:nvSpPr>
        <p:spPr>
          <a:xfrm>
            <a:off x="5857884" y="1928802"/>
            <a:ext cx="4000528" cy="2214578"/>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Croissance intensive</a:t>
            </a:r>
            <a:endParaRPr lang="fr-FR" sz="2400" b="1" dirty="0">
              <a:solidFill>
                <a:schemeClr val="tx1"/>
              </a:solidFill>
            </a:endParaRPr>
          </a:p>
        </p:txBody>
      </p:sp>
      <p:sp>
        <p:nvSpPr>
          <p:cNvPr id="7" name="Étoile à 5 branches 6"/>
          <p:cNvSpPr/>
          <p:nvPr/>
        </p:nvSpPr>
        <p:spPr>
          <a:xfrm>
            <a:off x="-562012" y="2152640"/>
            <a:ext cx="4000528" cy="2214578"/>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Croissance extensive</a:t>
            </a:r>
            <a:endParaRPr lang="fr-FR" sz="2400" b="1" dirty="0">
              <a:solidFill>
                <a:schemeClr val="tx1"/>
              </a:solidFill>
            </a:endParaRPr>
          </a:p>
        </p:txBody>
      </p:sp>
      <p:sp>
        <p:nvSpPr>
          <p:cNvPr id="8" name="ZoneTexte 7"/>
          <p:cNvSpPr txBox="1"/>
          <p:nvPr/>
        </p:nvSpPr>
        <p:spPr>
          <a:xfrm>
            <a:off x="4714876" y="6000768"/>
            <a:ext cx="4429124" cy="707886"/>
          </a:xfrm>
          <a:prstGeom prst="rect">
            <a:avLst/>
          </a:prstGeom>
          <a:noFill/>
        </p:spPr>
        <p:txBody>
          <a:bodyPr wrap="square" rtlCol="0">
            <a:spAutoFit/>
          </a:bodyPr>
          <a:lstStyle/>
          <a:p>
            <a:r>
              <a:rPr lang="fr-FR" sz="2000" b="1" dirty="0" smtClean="0"/>
              <a:t>Ex: faire des machines plus performante</a:t>
            </a:r>
          </a:p>
          <a:p>
            <a:r>
              <a:rPr lang="fr-FR" sz="2000" b="1" dirty="0" smtClean="0"/>
              <a:t>Rendre le travail plus efficace</a:t>
            </a:r>
            <a:endParaRPr lang="fr-FR"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trips(down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trips(down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P spid="7"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1-1 Notion de base </a:t>
            </a:r>
            <a:br>
              <a:rPr lang="fr-FR" dirty="0" smtClean="0"/>
            </a:br>
            <a:endParaRPr lang="fr-FR" dirty="0"/>
          </a:p>
        </p:txBody>
      </p:sp>
      <p:sp>
        <p:nvSpPr>
          <p:cNvPr id="3" name="Espace réservé du contenu 2"/>
          <p:cNvSpPr>
            <a:spLocks noGrp="1"/>
          </p:cNvSpPr>
          <p:nvPr>
            <p:ph idx="1"/>
          </p:nvPr>
        </p:nvSpPr>
        <p:spPr/>
        <p:txBody>
          <a:bodyPr/>
          <a:lstStyle/>
          <a:p>
            <a:r>
              <a:rPr lang="fr-FR" dirty="0" smtClean="0"/>
              <a:t>1-1-1 La croissance</a:t>
            </a:r>
          </a:p>
          <a:p>
            <a:r>
              <a:rPr lang="fr-FR" dirty="0" smtClean="0"/>
              <a:t>1-1-1-1 Croissance, expansion, récession et dépression </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1-1-1-4 Nature de la croissance :</a:t>
            </a:r>
            <a:br>
              <a:rPr lang="fr-FR" dirty="0" smtClean="0"/>
            </a:br>
            <a:endParaRPr lang="fr-FR" dirty="0"/>
          </a:p>
        </p:txBody>
      </p:sp>
      <p:sp>
        <p:nvSpPr>
          <p:cNvPr id="3" name="Espace réservé du contenu 2"/>
          <p:cNvSpPr>
            <a:spLocks noGrp="1"/>
          </p:cNvSpPr>
          <p:nvPr>
            <p:ph idx="1"/>
          </p:nvPr>
        </p:nvSpPr>
        <p:spPr>
          <a:xfrm>
            <a:off x="0" y="1214422"/>
            <a:ext cx="9144000" cy="5214974"/>
          </a:xfrm>
        </p:spPr>
        <p:txBody>
          <a:bodyPr>
            <a:noAutofit/>
          </a:bodyPr>
          <a:lstStyle/>
          <a:p>
            <a:r>
              <a:rPr lang="fr-FR" sz="3600" b="1" dirty="0" smtClean="0">
                <a:solidFill>
                  <a:srgbClr val="C00000"/>
                </a:solidFill>
              </a:rPr>
              <a:t>Croissance extensive : </a:t>
            </a:r>
            <a:r>
              <a:rPr lang="fr-FR" sz="3600" b="1" dirty="0" smtClean="0"/>
              <a:t>l’augmentation quantitative des facteurs de production (d’avantage de travailleurs et d’équipements conduisent à plus de croissance) ;</a:t>
            </a:r>
          </a:p>
          <a:p>
            <a:r>
              <a:rPr lang="fr-FR" sz="3600" b="1" dirty="0" smtClean="0">
                <a:solidFill>
                  <a:srgbClr val="C00000"/>
                </a:solidFill>
              </a:rPr>
              <a:t>Croissance intensive : </a:t>
            </a:r>
            <a:r>
              <a:rPr lang="fr-FR" sz="3600" b="1" dirty="0" smtClean="0"/>
              <a:t>l’augmentation de la production provient d’une utilisation plus efficace des facteurs de production existants (réalisation des gains de productivité).</a:t>
            </a:r>
            <a:endParaRPr lang="fr-FR" sz="36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1-1-2 Le développement</a:t>
            </a:r>
            <a:br>
              <a:rPr lang="fr-FR" dirty="0" smtClean="0"/>
            </a:br>
            <a:endParaRPr lang="fr-FR" dirty="0"/>
          </a:p>
        </p:txBody>
      </p:sp>
      <p:sp>
        <p:nvSpPr>
          <p:cNvPr id="3" name="Espace réservé du contenu 2"/>
          <p:cNvSpPr>
            <a:spLocks noGrp="1"/>
          </p:cNvSpPr>
          <p:nvPr>
            <p:ph idx="1"/>
          </p:nvPr>
        </p:nvSpPr>
        <p:spPr>
          <a:xfrm>
            <a:off x="457200" y="1071546"/>
            <a:ext cx="8229600" cy="5786454"/>
          </a:xfrm>
        </p:spPr>
        <p:txBody>
          <a:bodyPr>
            <a:normAutofit/>
          </a:bodyPr>
          <a:lstStyle/>
          <a:p>
            <a:r>
              <a:rPr lang="fr-FR" dirty="0" smtClean="0"/>
              <a:t>1-2-2-1 Notion de Développement </a:t>
            </a:r>
          </a:p>
          <a:p>
            <a:r>
              <a:rPr lang="fr-FR" dirty="0" smtClean="0"/>
              <a:t>Le  développement :  Ensemble  des  transformations  techniques,  sociales  et  culturelles  qui  permettent  l’apparition  et  la prolongation de la croissance économique ainsi que l’élévation des niveaux de vie. </a:t>
            </a:r>
          </a:p>
          <a:p>
            <a:r>
              <a:rPr lang="fr-FR" dirty="0" smtClean="0"/>
              <a:t>Ou encore le développement est l’ensemble des changements structurels au niveau économique, social, culturel et politique qui accompagnent et entretiennent la croissance économique. </a:t>
            </a:r>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normAutofit fontScale="90000"/>
          </a:bodyPr>
          <a:lstStyle/>
          <a:p>
            <a:r>
              <a:rPr lang="fr-FR" dirty="0" smtClean="0"/>
              <a:t>1-2-2-2 Les indicateurs du développement </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PIB par habitant  =</a:t>
            </a:r>
          </a:p>
          <a:p>
            <a:endParaRPr lang="fr-FR" dirty="0" smtClean="0"/>
          </a:p>
          <a:p>
            <a:r>
              <a:rPr lang="fr-FR" dirty="0" smtClean="0"/>
              <a:t> Le PIB/habitant ou produit intérieur brut par habitant (ou par tête) est la valeur du PIB divisée par le nombre d'habitants d'un pays. Il est plus efficace que le PIB pour mesurer le développement d'un pays, cependant, il n'est qu'une moyenne donc il ne permet pas de rendre compte des inégalités de revenu et de richesse au sein d'une population.</a:t>
            </a:r>
            <a:endParaRPr lang="fr-FR" dirty="0"/>
          </a:p>
        </p:txBody>
      </p:sp>
      <p:cxnSp>
        <p:nvCxnSpPr>
          <p:cNvPr id="5" name="Connecteur droit 4"/>
          <p:cNvCxnSpPr/>
          <p:nvPr/>
        </p:nvCxnSpPr>
        <p:spPr>
          <a:xfrm>
            <a:off x="4071934" y="1928802"/>
            <a:ext cx="3857652" cy="1588"/>
          </a:xfrm>
          <a:prstGeom prst="line">
            <a:avLst/>
          </a:prstGeom>
        </p:spPr>
        <p:style>
          <a:lnRef idx="2">
            <a:schemeClr val="dk1"/>
          </a:lnRef>
          <a:fillRef idx="0">
            <a:schemeClr val="dk1"/>
          </a:fillRef>
          <a:effectRef idx="1">
            <a:schemeClr val="dk1"/>
          </a:effectRef>
          <a:fontRef idx="minor">
            <a:schemeClr val="tx1"/>
          </a:fontRef>
        </p:style>
      </p:cxnSp>
      <p:sp>
        <p:nvSpPr>
          <p:cNvPr id="6" name="ZoneTexte 5"/>
          <p:cNvSpPr txBox="1"/>
          <p:nvPr/>
        </p:nvSpPr>
        <p:spPr>
          <a:xfrm>
            <a:off x="5429256" y="1142984"/>
            <a:ext cx="925253" cy="769441"/>
          </a:xfrm>
          <a:prstGeom prst="rect">
            <a:avLst/>
          </a:prstGeom>
          <a:noFill/>
        </p:spPr>
        <p:txBody>
          <a:bodyPr wrap="none" rtlCol="0">
            <a:spAutoFit/>
          </a:bodyPr>
          <a:lstStyle/>
          <a:p>
            <a:r>
              <a:rPr lang="fr-FR" sz="4400" dirty="0" smtClean="0"/>
              <a:t>PIB</a:t>
            </a:r>
            <a:endParaRPr lang="fr-FR" sz="4400" dirty="0"/>
          </a:p>
        </p:txBody>
      </p:sp>
      <p:sp>
        <p:nvSpPr>
          <p:cNvPr id="7" name="ZoneTexte 6"/>
          <p:cNvSpPr txBox="1"/>
          <p:nvPr/>
        </p:nvSpPr>
        <p:spPr>
          <a:xfrm>
            <a:off x="4714876" y="2000240"/>
            <a:ext cx="2771784" cy="523220"/>
          </a:xfrm>
          <a:prstGeom prst="rect">
            <a:avLst/>
          </a:prstGeom>
          <a:noFill/>
        </p:spPr>
        <p:txBody>
          <a:bodyPr wrap="none" rtlCol="0">
            <a:spAutoFit/>
          </a:bodyPr>
          <a:lstStyle/>
          <a:p>
            <a:r>
              <a:rPr lang="fr-FR" sz="2800" b="1" dirty="0" smtClean="0"/>
              <a:t>Population totale</a:t>
            </a:r>
            <a:endParaRPr lang="fr-FR" sz="28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IDH (Indice  de  Développement  Humain): </a:t>
            </a:r>
            <a:endParaRPr lang="fr-FR" dirty="0"/>
          </a:p>
        </p:txBody>
      </p:sp>
      <p:sp>
        <p:nvSpPr>
          <p:cNvPr id="3" name="Espace réservé du contenu 2"/>
          <p:cNvSpPr>
            <a:spLocks noGrp="1"/>
          </p:cNvSpPr>
          <p:nvPr>
            <p:ph idx="1"/>
          </p:nvPr>
        </p:nvSpPr>
        <p:spPr/>
        <p:txBody>
          <a:bodyPr/>
          <a:lstStyle/>
          <a:p>
            <a:r>
              <a:rPr lang="fr-FR" dirty="0" smtClean="0"/>
              <a:t>PIB ne suffit pas à décrire la situation économique et sociale dans laquelle se trouve un pays.</a:t>
            </a:r>
          </a:p>
          <a:p>
            <a:r>
              <a:rPr lang="fr-FR" dirty="0" smtClean="0"/>
              <a:t>Si l’on veut évaluer le bien-être d’une population, il faut également s’intéresser à la manière dont les richesses sont réparties.</a:t>
            </a:r>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endParaRPr lang="fr-FR" dirty="0"/>
          </a:p>
        </p:txBody>
      </p:sp>
      <p:sp>
        <p:nvSpPr>
          <p:cNvPr id="3" name="Espace réservé du contenu 2"/>
          <p:cNvSpPr>
            <a:spLocks noGrp="1"/>
          </p:cNvSpPr>
          <p:nvPr>
            <p:ph idx="1"/>
          </p:nvPr>
        </p:nvSpPr>
        <p:spPr>
          <a:xfrm>
            <a:off x="214282" y="1600200"/>
            <a:ext cx="8472518" cy="4525963"/>
          </a:xfrm>
        </p:spPr>
        <p:txBody>
          <a:bodyPr>
            <a:normAutofit/>
          </a:bodyPr>
          <a:lstStyle/>
          <a:p>
            <a:r>
              <a:rPr lang="fr-FR" dirty="0" smtClean="0"/>
              <a:t>Indice  publié  par  les  nations  Unis  en 1990 pour  mesurer  le  développement  social  et culturel des pays du monde. Il est composé de :</a:t>
            </a:r>
          </a:p>
          <a:p>
            <a:pPr>
              <a:buNone/>
            </a:pPr>
            <a:r>
              <a:rPr lang="fr-FR" dirty="0" smtClean="0"/>
              <a:t>1) Espérance de vie à la naissance </a:t>
            </a:r>
          </a:p>
          <a:p>
            <a:pPr>
              <a:buNone/>
            </a:pPr>
            <a:r>
              <a:rPr lang="fr-FR" dirty="0" smtClean="0"/>
              <a:t>2) Durée moyenne des études </a:t>
            </a:r>
          </a:p>
          <a:p>
            <a:pPr>
              <a:buNone/>
            </a:pPr>
            <a:r>
              <a:rPr lang="fr-FR" dirty="0" smtClean="0"/>
              <a:t>3) PIB réel par habitant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IPH  (Indice  de  Pauvreté  Humaine) </a:t>
            </a:r>
            <a:endParaRPr lang="fr-FR" dirty="0"/>
          </a:p>
        </p:txBody>
      </p:sp>
      <p:sp>
        <p:nvSpPr>
          <p:cNvPr id="3" name="Espace réservé du contenu 2"/>
          <p:cNvSpPr>
            <a:spLocks noGrp="1"/>
          </p:cNvSpPr>
          <p:nvPr>
            <p:ph idx="1"/>
          </p:nvPr>
        </p:nvSpPr>
        <p:spPr/>
        <p:txBody>
          <a:bodyPr/>
          <a:lstStyle/>
          <a:p>
            <a:r>
              <a:rPr lang="fr-FR" dirty="0" smtClean="0"/>
              <a:t>il  est  fondé  sur  trois  éléments :  l’espérance  de  vie,  le  niveau  d’éducation  et  les conditions de vie, mesurées à partir de trois variables : l’accès au service de santé, l’accès à l’eau potable et la part des enfants de moins de 15 ans victimes de malnutrition. </a:t>
            </a:r>
          </a:p>
          <a:p>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3071810"/>
            <a:ext cx="8229600" cy="1143000"/>
          </a:xfrm>
        </p:spPr>
        <p:txBody>
          <a:bodyPr>
            <a:normAutofit fontScale="90000"/>
          </a:bodyPr>
          <a:lstStyle/>
          <a:p>
            <a:r>
              <a:rPr lang="fr-FR" dirty="0" smtClean="0"/>
              <a:t>1-2-2-3 Relation croissance et développement </a:t>
            </a:r>
            <a:br>
              <a:rPr lang="fr-FR" dirty="0" smtClean="0"/>
            </a:b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85784" y="642918"/>
            <a:ext cx="9644130" cy="6572296"/>
          </a:xfrm>
          <a:prstGeom prst="rect">
            <a:avLst/>
          </a:prstGeom>
          <a:noFill/>
          <a:ln w="9525">
            <a:noFill/>
            <a:miter lim="800000"/>
            <a:headEnd/>
            <a:tailEnd/>
          </a:ln>
          <a:effectLst/>
        </p:spPr>
      </p:pic>
      <p:sp>
        <p:nvSpPr>
          <p:cNvPr id="5" name="Rectangle 4"/>
          <p:cNvSpPr/>
          <p:nvPr/>
        </p:nvSpPr>
        <p:spPr>
          <a:xfrm>
            <a:off x="1214414" y="214290"/>
            <a:ext cx="7429552" cy="461665"/>
          </a:xfrm>
          <a:prstGeom prst="rect">
            <a:avLst/>
          </a:prstGeom>
        </p:spPr>
        <p:txBody>
          <a:bodyPr wrap="square">
            <a:spAutoFit/>
          </a:bodyPr>
          <a:lstStyle/>
          <a:p>
            <a:r>
              <a:rPr lang="fr-FR" sz="2400" b="1" dirty="0" smtClean="0"/>
              <a:t>La croissance doit pouvoir conduire au développement : </a:t>
            </a:r>
            <a:endParaRPr lang="fr-FR" sz="24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285784" y="500018"/>
            <a:ext cx="9715568" cy="6715196"/>
          </a:xfrm>
          <a:prstGeom prst="rect">
            <a:avLst/>
          </a:prstGeom>
          <a:noFill/>
          <a:ln w="9525">
            <a:noFill/>
            <a:miter lim="800000"/>
            <a:headEnd/>
            <a:tailEnd/>
          </a:ln>
          <a:effectLst/>
        </p:spPr>
      </p:pic>
      <p:sp>
        <p:nvSpPr>
          <p:cNvPr id="6" name="Rectangle 5"/>
          <p:cNvSpPr/>
          <p:nvPr/>
        </p:nvSpPr>
        <p:spPr>
          <a:xfrm>
            <a:off x="571472" y="0"/>
            <a:ext cx="7643866" cy="461665"/>
          </a:xfrm>
          <a:prstGeom prst="rect">
            <a:avLst/>
          </a:prstGeom>
        </p:spPr>
        <p:txBody>
          <a:bodyPr wrap="square">
            <a:spAutoFit/>
          </a:bodyPr>
          <a:lstStyle/>
          <a:p>
            <a:r>
              <a:rPr lang="fr-FR" sz="2400" dirty="0" smtClean="0"/>
              <a:t>Le développement permet à la croissance de se prolonger :</a:t>
            </a:r>
            <a:endParaRPr lang="fr-FR"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1-2-2-4 : Le développement durable </a:t>
            </a:r>
            <a:br>
              <a:rPr lang="fr-FR" dirty="0" smtClean="0"/>
            </a:br>
            <a:endParaRPr lang="fr-FR" dirty="0"/>
          </a:p>
        </p:txBody>
      </p:sp>
      <p:sp>
        <p:nvSpPr>
          <p:cNvPr id="3" name="Espace réservé du contenu 2"/>
          <p:cNvSpPr>
            <a:spLocks noGrp="1"/>
          </p:cNvSpPr>
          <p:nvPr>
            <p:ph idx="1"/>
          </p:nvPr>
        </p:nvSpPr>
        <p:spPr/>
        <p:txBody>
          <a:bodyPr>
            <a:normAutofit/>
          </a:bodyPr>
          <a:lstStyle/>
          <a:p>
            <a:r>
              <a:rPr lang="fr-FR" dirty="0" smtClean="0"/>
              <a:t>Le  développement  durable correspond au  développement  qui  répond  aux  besoins  présents  d’un  pays  sans  compromettre  la capacité  des  générations  futures  à  satisfaire  leurs  propres besoins.  Autrement  dit,  c’est  un  développement  qui  assure  à  la  fois  la satisfaction des besoins humains des générations actuelles et celles des générations futures. </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Taux de croissance annuel moyen du PIB en </a:t>
            </a:r>
            <a:r>
              <a:rPr lang="fr-FR" dirty="0" smtClean="0">
                <a:latin typeface="Lucida Sans Unicode"/>
                <a:cs typeface="Lucida Sans Unicode"/>
              </a:rPr>
              <a:t>%</a:t>
            </a:r>
            <a:endParaRPr lang="fr-FR" dirty="0"/>
          </a:p>
        </p:txBody>
      </p:sp>
      <p:graphicFrame>
        <p:nvGraphicFramePr>
          <p:cNvPr id="4" name="Espace réservé du contenu 3"/>
          <p:cNvGraphicFramePr>
            <a:graphicFrameLocks noGrp="1"/>
          </p:cNvGraphicFramePr>
          <p:nvPr>
            <p:ph idx="1"/>
          </p:nvPr>
        </p:nvGraphicFramePr>
        <p:xfrm>
          <a:off x="457200" y="1600200"/>
          <a:ext cx="8229600" cy="1483360"/>
        </p:xfrm>
        <a:graphic>
          <a:graphicData uri="http://schemas.openxmlformats.org/drawingml/2006/table">
            <a:tbl>
              <a:tblPr firstRow="1" bandRow="1">
                <a:tableStyleId>{5940675A-B579-460E-94D1-54222C63F5DA}</a:tableStyleId>
              </a:tblPr>
              <a:tblGrid>
                <a:gridCol w="2057400"/>
                <a:gridCol w="2057400"/>
                <a:gridCol w="2057400"/>
                <a:gridCol w="2057400"/>
              </a:tblGrid>
              <a:tr h="370840">
                <a:tc>
                  <a:txBody>
                    <a:bodyPr/>
                    <a:lstStyle/>
                    <a:p>
                      <a:r>
                        <a:rPr lang="fr-FR" dirty="0" smtClean="0"/>
                        <a:t>Pays/périodes</a:t>
                      </a:r>
                      <a:endParaRPr lang="fr-FR" dirty="0"/>
                    </a:p>
                  </a:txBody>
                  <a:tcPr/>
                </a:tc>
                <a:tc>
                  <a:txBody>
                    <a:bodyPr/>
                    <a:lstStyle/>
                    <a:p>
                      <a:r>
                        <a:rPr lang="fr-FR" dirty="0" smtClean="0"/>
                        <a:t>Etats-Unis</a:t>
                      </a:r>
                      <a:endParaRPr lang="fr-FR" dirty="0"/>
                    </a:p>
                  </a:txBody>
                  <a:tcPr/>
                </a:tc>
                <a:tc>
                  <a:txBody>
                    <a:bodyPr/>
                    <a:lstStyle/>
                    <a:p>
                      <a:r>
                        <a:rPr lang="fr-FR" dirty="0" smtClean="0"/>
                        <a:t>France</a:t>
                      </a:r>
                      <a:endParaRPr lang="fr-FR" dirty="0"/>
                    </a:p>
                  </a:txBody>
                  <a:tcPr/>
                </a:tc>
                <a:tc>
                  <a:txBody>
                    <a:bodyPr/>
                    <a:lstStyle/>
                    <a:p>
                      <a:r>
                        <a:rPr lang="fr-FR" dirty="0" err="1" smtClean="0"/>
                        <a:t>Japan</a:t>
                      </a:r>
                      <a:endParaRPr lang="fr-FR" dirty="0"/>
                    </a:p>
                  </a:txBody>
                  <a:tcPr/>
                </a:tc>
              </a:tr>
              <a:tr h="370840">
                <a:tc>
                  <a:txBody>
                    <a:bodyPr/>
                    <a:lstStyle/>
                    <a:p>
                      <a:r>
                        <a:rPr lang="fr-FR" dirty="0" smtClean="0"/>
                        <a:t>1913-1950</a:t>
                      </a:r>
                      <a:endParaRPr lang="fr-FR" dirty="0"/>
                    </a:p>
                  </a:txBody>
                  <a:tcPr/>
                </a:tc>
                <a:tc>
                  <a:txBody>
                    <a:bodyPr/>
                    <a:lstStyle/>
                    <a:p>
                      <a:r>
                        <a:rPr lang="fr-FR" dirty="0" smtClean="0"/>
                        <a:t>2.84</a:t>
                      </a:r>
                      <a:endParaRPr lang="fr-FR" dirty="0"/>
                    </a:p>
                  </a:txBody>
                  <a:tcPr/>
                </a:tc>
                <a:tc>
                  <a:txBody>
                    <a:bodyPr/>
                    <a:lstStyle/>
                    <a:p>
                      <a:r>
                        <a:rPr lang="fr-FR" dirty="0" smtClean="0"/>
                        <a:t>1.15</a:t>
                      </a:r>
                      <a:endParaRPr lang="fr-FR" dirty="0"/>
                    </a:p>
                  </a:txBody>
                  <a:tcPr/>
                </a:tc>
                <a:tc>
                  <a:txBody>
                    <a:bodyPr/>
                    <a:lstStyle/>
                    <a:p>
                      <a:r>
                        <a:rPr lang="fr-FR" dirty="0" smtClean="0"/>
                        <a:t>2.21</a:t>
                      </a:r>
                      <a:endParaRPr lang="fr-FR" dirty="0"/>
                    </a:p>
                  </a:txBody>
                  <a:tcPr/>
                </a:tc>
              </a:tr>
              <a:tr h="370840">
                <a:tc>
                  <a:txBody>
                    <a:bodyPr/>
                    <a:lstStyle/>
                    <a:p>
                      <a:r>
                        <a:rPr lang="fr-FR" dirty="0" smtClean="0"/>
                        <a:t>1950-1973</a:t>
                      </a:r>
                      <a:endParaRPr lang="fr-FR" dirty="0"/>
                    </a:p>
                  </a:txBody>
                  <a:tcPr/>
                </a:tc>
                <a:tc>
                  <a:txBody>
                    <a:bodyPr/>
                    <a:lstStyle/>
                    <a:p>
                      <a:r>
                        <a:rPr lang="fr-FR" dirty="0" smtClean="0"/>
                        <a:t>3.93</a:t>
                      </a:r>
                      <a:endParaRPr lang="fr-FR" dirty="0"/>
                    </a:p>
                  </a:txBody>
                  <a:tcPr/>
                </a:tc>
                <a:tc>
                  <a:txBody>
                    <a:bodyPr/>
                    <a:lstStyle/>
                    <a:p>
                      <a:r>
                        <a:rPr lang="fr-FR" dirty="0" smtClean="0"/>
                        <a:t>5.05</a:t>
                      </a:r>
                      <a:endParaRPr lang="fr-FR" dirty="0"/>
                    </a:p>
                  </a:txBody>
                  <a:tcPr/>
                </a:tc>
                <a:tc>
                  <a:txBody>
                    <a:bodyPr/>
                    <a:lstStyle/>
                    <a:p>
                      <a:r>
                        <a:rPr lang="fr-FR" dirty="0" smtClean="0"/>
                        <a:t>9.29</a:t>
                      </a:r>
                      <a:endParaRPr lang="fr-FR" dirty="0"/>
                    </a:p>
                  </a:txBody>
                  <a:tcPr/>
                </a:tc>
              </a:tr>
              <a:tr h="370840">
                <a:tc>
                  <a:txBody>
                    <a:bodyPr/>
                    <a:lstStyle/>
                    <a:p>
                      <a:r>
                        <a:rPr lang="fr-FR" dirty="0" smtClean="0"/>
                        <a:t>1973-1998</a:t>
                      </a:r>
                      <a:endParaRPr lang="fr-FR" dirty="0"/>
                    </a:p>
                  </a:txBody>
                  <a:tcPr/>
                </a:tc>
                <a:tc>
                  <a:txBody>
                    <a:bodyPr/>
                    <a:lstStyle/>
                    <a:p>
                      <a:r>
                        <a:rPr lang="fr-FR" dirty="0" smtClean="0"/>
                        <a:t>2.99</a:t>
                      </a:r>
                      <a:endParaRPr lang="fr-FR" dirty="0"/>
                    </a:p>
                  </a:txBody>
                  <a:tcPr/>
                </a:tc>
                <a:tc>
                  <a:txBody>
                    <a:bodyPr/>
                    <a:lstStyle/>
                    <a:p>
                      <a:r>
                        <a:rPr lang="fr-FR" dirty="0" smtClean="0"/>
                        <a:t>2.1</a:t>
                      </a:r>
                      <a:endParaRPr lang="fr-FR" dirty="0"/>
                    </a:p>
                  </a:txBody>
                  <a:tcPr/>
                </a:tc>
                <a:tc>
                  <a:txBody>
                    <a:bodyPr/>
                    <a:lstStyle/>
                    <a:p>
                      <a:r>
                        <a:rPr lang="fr-FR" dirty="0" smtClean="0"/>
                        <a:t>2.97</a:t>
                      </a:r>
                      <a:endParaRPr lang="fr-FR" dirty="0"/>
                    </a:p>
                  </a:txBody>
                  <a:tcPr/>
                </a:tc>
              </a:tr>
            </a:tbl>
          </a:graphicData>
        </a:graphic>
      </p:graphicFrame>
      <p:sp>
        <p:nvSpPr>
          <p:cNvPr id="5" name="ZoneTexte 4"/>
          <p:cNvSpPr txBox="1"/>
          <p:nvPr/>
        </p:nvSpPr>
        <p:spPr>
          <a:xfrm>
            <a:off x="285720" y="4000504"/>
            <a:ext cx="8546250" cy="1200329"/>
          </a:xfrm>
          <a:prstGeom prst="rect">
            <a:avLst/>
          </a:prstGeom>
          <a:noFill/>
        </p:spPr>
        <p:txBody>
          <a:bodyPr wrap="none" rtlCol="0">
            <a:spAutoFit/>
          </a:bodyPr>
          <a:lstStyle/>
          <a:p>
            <a:r>
              <a:rPr lang="fr-FR" sz="3600" b="1" dirty="0" smtClean="0"/>
              <a:t>TAF:</a:t>
            </a:r>
          </a:p>
          <a:p>
            <a:r>
              <a:rPr lang="fr-FR" sz="3600" b="1" dirty="0" smtClean="0"/>
              <a:t>Donnez la signification du pourcentage 9.29</a:t>
            </a:r>
            <a:endParaRPr lang="fr-FR" sz="3600"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1-3-3 Notion de sous-développement </a:t>
            </a:r>
            <a:br>
              <a:rPr lang="fr-FR" dirty="0" smtClean="0"/>
            </a:br>
            <a:endParaRPr lang="fr-FR" dirty="0"/>
          </a:p>
        </p:txBody>
      </p:sp>
      <p:sp>
        <p:nvSpPr>
          <p:cNvPr id="3" name="Espace réservé du contenu 2"/>
          <p:cNvSpPr>
            <a:spLocks noGrp="1"/>
          </p:cNvSpPr>
          <p:nvPr>
            <p:ph idx="1"/>
          </p:nvPr>
        </p:nvSpPr>
        <p:spPr>
          <a:xfrm>
            <a:off x="214282" y="1285860"/>
            <a:ext cx="8929718" cy="5572140"/>
          </a:xfrm>
        </p:spPr>
        <p:txBody>
          <a:bodyPr>
            <a:normAutofit fontScale="92500" lnSpcReduction="10000"/>
          </a:bodyPr>
          <a:lstStyle/>
          <a:p>
            <a:pPr>
              <a:buNone/>
            </a:pPr>
            <a:r>
              <a:rPr lang="fr-FR" dirty="0" smtClean="0"/>
              <a:t>1-3-3-1 Notion de sous-développement </a:t>
            </a:r>
          </a:p>
          <a:p>
            <a:pPr>
              <a:buNone/>
            </a:pPr>
            <a:r>
              <a:rPr lang="fr-FR" dirty="0" smtClean="0"/>
              <a:t>« État d'un pays caractérisé par la médiocrité du niveau de vie moyen (traduit notamment par une faible consommation alimentaire, à  laquelle  s'ajoutent  des  problèmes de  malnutrition  et  de  famine,  une  faible  espérance  de  vie,  un  taux  encore  élevé d'analphabétisme),  auquel  on  peut  fréquemment  associer  une forte  croissance  de  la  population,  une  répartition  particulière  des divers  secteurs  de  l'économie  (secteur  rural  très  important)  et  une  composition  spécifique  de  la  balance  commerciale» </a:t>
            </a:r>
          </a:p>
          <a:p>
            <a:pPr algn="r">
              <a:buNone/>
            </a:pPr>
            <a:r>
              <a:rPr lang="fr-FR" dirty="0" smtClean="0"/>
              <a:t>www.larousse.fr</a:t>
            </a: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1-3-3-2 Typologies et pluralité des situations de sous développement :</a:t>
            </a:r>
            <a:br>
              <a:rPr lang="fr-FR" dirty="0" smtClean="0"/>
            </a:br>
            <a:endParaRPr lang="fr-FR" dirty="0"/>
          </a:p>
        </p:txBody>
      </p:sp>
      <p:sp>
        <p:nvSpPr>
          <p:cNvPr id="3" name="Espace réservé du contenu 2"/>
          <p:cNvSpPr>
            <a:spLocks noGrp="1"/>
          </p:cNvSpPr>
          <p:nvPr>
            <p:ph idx="1"/>
          </p:nvPr>
        </p:nvSpPr>
        <p:spPr/>
        <p:txBody>
          <a:bodyPr>
            <a:normAutofit/>
          </a:bodyPr>
          <a:lstStyle/>
          <a:p>
            <a:r>
              <a:rPr lang="fr-FR" dirty="0" smtClean="0"/>
              <a:t>Le  tiers-monde est une expression utilisée par l’économiste et démographe français Alfred  Sauvy au début des années 50 pour désigner  les  pays  qui  cherchaient  une  alternative  politique  et  économique,  une  « troisième  voie »,  face  aux  mondes  capitaliste  et socialiste. Ou encore le tiers-monde est constitué des pays indépendants, pauvres, ne voulant pas s'intégrer à l'un des deux blocs.</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Pays  en  voie  de  développement  (PVD) : </a:t>
            </a:r>
            <a:endParaRPr lang="fr-FR" dirty="0"/>
          </a:p>
        </p:txBody>
      </p:sp>
      <p:sp>
        <p:nvSpPr>
          <p:cNvPr id="3" name="Espace réservé du contenu 2"/>
          <p:cNvSpPr>
            <a:spLocks noGrp="1"/>
          </p:cNvSpPr>
          <p:nvPr>
            <p:ph idx="1"/>
          </p:nvPr>
        </p:nvSpPr>
        <p:spPr/>
        <p:txBody>
          <a:bodyPr/>
          <a:lstStyle/>
          <a:p>
            <a:r>
              <a:rPr lang="fr-FR" dirty="0" smtClean="0"/>
              <a:t> expression  qualifiant  la  situation  économique  des  pays  qui  connaissent  un  certain décollage économique</a:t>
            </a: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Pays du Sud : </a:t>
            </a:r>
            <a:endParaRPr lang="fr-FR" dirty="0"/>
          </a:p>
        </p:txBody>
      </p:sp>
      <p:sp>
        <p:nvSpPr>
          <p:cNvPr id="3" name="Espace réservé du contenu 2"/>
          <p:cNvSpPr>
            <a:spLocks noGrp="1"/>
          </p:cNvSpPr>
          <p:nvPr>
            <p:ph idx="1"/>
          </p:nvPr>
        </p:nvSpPr>
        <p:spPr/>
        <p:txBody>
          <a:bodyPr/>
          <a:lstStyle/>
          <a:p>
            <a:r>
              <a:rPr lang="fr-FR" dirty="0" smtClean="0"/>
              <a:t>On appelle pays du Sud ou le Sud les pays les plus pauvres, qui sont généralement situés dans la partie sud des </a:t>
            </a:r>
          </a:p>
          <a:p>
            <a:r>
              <a:rPr lang="fr-FR" dirty="0" smtClean="0"/>
              <a:t>continents émergés. En particulier, l’immense majorité des pays les moins avancés sont situés en Afrique sub-saharienne. </a:t>
            </a: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Pays  en  développement : </a:t>
            </a:r>
            <a:endParaRPr lang="fr-FR" dirty="0"/>
          </a:p>
        </p:txBody>
      </p:sp>
      <p:sp>
        <p:nvSpPr>
          <p:cNvPr id="3" name="Espace réservé du contenu 2"/>
          <p:cNvSpPr>
            <a:spLocks noGrp="1"/>
          </p:cNvSpPr>
          <p:nvPr>
            <p:ph idx="1"/>
          </p:nvPr>
        </p:nvSpPr>
        <p:spPr/>
        <p:txBody>
          <a:bodyPr/>
          <a:lstStyle/>
          <a:p>
            <a:r>
              <a:rPr lang="fr-FR" dirty="0" smtClean="0"/>
              <a:t>expression  utilisée  par  la  banque  mondiale  pour  désigner  les  pays  dans  lesquels  le  processus  de développement est amorcé même si ces pays restent sous-développés si on les compare aux pays industrialisés. </a:t>
            </a: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Pays moins avancés : </a:t>
            </a:r>
            <a:endParaRPr lang="fr-FR" dirty="0"/>
          </a:p>
        </p:txBody>
      </p:sp>
      <p:sp>
        <p:nvSpPr>
          <p:cNvPr id="3" name="Espace réservé du contenu 2"/>
          <p:cNvSpPr>
            <a:spLocks noGrp="1"/>
          </p:cNvSpPr>
          <p:nvPr>
            <p:ph idx="1"/>
          </p:nvPr>
        </p:nvSpPr>
        <p:spPr/>
        <p:txBody>
          <a:bodyPr>
            <a:normAutofit/>
          </a:bodyPr>
          <a:lstStyle/>
          <a:p>
            <a:r>
              <a:rPr lang="fr-FR" dirty="0" smtClean="0"/>
              <a:t>ils regroupent les pays les plus défavorisés de la planète pour lesquels des mesures particulières doivent être prises. Ils se caractérisent par un faible niveau de revenu par habitant, un taux d’alphabétisation inférieur à 20 %, un très faible poids du secteur industriel et des perspectives de développement très limitées</a:t>
            </a: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Nouveaux Pays Industrialisés (NPI) </a:t>
            </a:r>
            <a:endParaRPr lang="fr-FR" dirty="0"/>
          </a:p>
        </p:txBody>
      </p:sp>
      <p:sp>
        <p:nvSpPr>
          <p:cNvPr id="3" name="Espace réservé du contenu 2"/>
          <p:cNvSpPr>
            <a:spLocks noGrp="1"/>
          </p:cNvSpPr>
          <p:nvPr>
            <p:ph idx="1"/>
          </p:nvPr>
        </p:nvSpPr>
        <p:spPr/>
        <p:txBody>
          <a:bodyPr>
            <a:normAutofit/>
          </a:bodyPr>
          <a:lstStyle/>
          <a:p>
            <a:r>
              <a:rPr lang="fr-FR" dirty="0" smtClean="0"/>
              <a:t>ils regroupent les quatre dragons de l’Asie : Corée du Sud, Taiwan, Singapour et Hong Kong,  ainsi  que  certains  pays  de  l’Amérique  latine :  Mexique,  Brésil  et  Argentine.  Ces  pays  se  caractérisent  par  un  rythme  de croissance élevé, poids important de l’industrie dans le PIB, un degré d’ouverture sur l’extérieur élevé…</a:t>
            </a:r>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Pays émergents: </a:t>
            </a:r>
            <a:endParaRPr lang="fr-FR" dirty="0"/>
          </a:p>
        </p:txBody>
      </p:sp>
      <p:sp>
        <p:nvSpPr>
          <p:cNvPr id="3" name="Espace réservé du contenu 2"/>
          <p:cNvSpPr>
            <a:spLocks noGrp="1"/>
          </p:cNvSpPr>
          <p:nvPr>
            <p:ph idx="1"/>
          </p:nvPr>
        </p:nvSpPr>
        <p:spPr/>
        <p:txBody>
          <a:bodyPr/>
          <a:lstStyle/>
          <a:p>
            <a:r>
              <a:rPr lang="fr-FR" dirty="0" smtClean="0"/>
              <a:t>pays à taux de croissance économique élevé: Brésil, Russie, Inde, chine et Afrique du Sud (BRICS).</a:t>
            </a:r>
            <a:endParaRPr lang="fr-F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0" y="2786058"/>
            <a:ext cx="9144000" cy="1143000"/>
          </a:xfrm>
        </p:spPr>
        <p:txBody>
          <a:bodyPr>
            <a:noAutofit/>
          </a:bodyPr>
          <a:lstStyle/>
          <a:p>
            <a:r>
              <a:rPr lang="fr-FR" sz="3600" b="1" dirty="0" smtClean="0"/>
              <a:t>1-2 Les indicateurs du sous- développement</a:t>
            </a:r>
            <a:endParaRPr lang="fr-FR" sz="3600" b="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descr="https://i.ytimg.com/vi/U-Pc5-Y4uTY/hqdefault.jpg"/>
          <p:cNvPicPr>
            <a:picLocks noChangeAspect="1" noChangeArrowheads="1"/>
          </p:cNvPicPr>
          <p:nvPr/>
        </p:nvPicPr>
        <p:blipFill>
          <a:blip r:embed="rId2"/>
          <a:srcRect/>
          <a:stretch>
            <a:fillRect/>
          </a:stretch>
        </p:blipFill>
        <p:spPr bwMode="auto">
          <a:xfrm>
            <a:off x="0" y="-285776"/>
            <a:ext cx="11430048" cy="7858180"/>
          </a:xfrm>
          <a:prstGeom prst="rect">
            <a:avLst/>
          </a:prstGeom>
          <a:noFill/>
        </p:spPr>
      </p:pic>
      <p:sp>
        <p:nvSpPr>
          <p:cNvPr id="5" name="Rectangle 4"/>
          <p:cNvSpPr/>
          <p:nvPr/>
        </p:nvSpPr>
        <p:spPr>
          <a:xfrm>
            <a:off x="2285984" y="1142984"/>
            <a:ext cx="1714512" cy="78581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Santé et longévité</a:t>
            </a:r>
            <a:endParaRPr lang="fr-FR" sz="2800" b="1" dirty="0"/>
          </a:p>
        </p:txBody>
      </p:sp>
      <p:sp>
        <p:nvSpPr>
          <p:cNvPr id="6" name="Rectangle 5"/>
          <p:cNvSpPr/>
          <p:nvPr/>
        </p:nvSpPr>
        <p:spPr>
          <a:xfrm>
            <a:off x="4857752" y="1142984"/>
            <a:ext cx="1643074" cy="78581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t>Accès à l’éducation</a:t>
            </a:r>
            <a:endParaRPr lang="fr-FR" sz="2400" b="1" dirty="0"/>
          </a:p>
        </p:txBody>
      </p:sp>
      <p:sp>
        <p:nvSpPr>
          <p:cNvPr id="7" name="Rectangle 6"/>
          <p:cNvSpPr/>
          <p:nvPr/>
        </p:nvSpPr>
        <p:spPr>
          <a:xfrm>
            <a:off x="7572396" y="1071546"/>
            <a:ext cx="1785950" cy="857256"/>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Accès à un niveau de vie décent</a:t>
            </a:r>
            <a:endParaRPr lang="fr-FR" sz="2000" b="1" dirty="0"/>
          </a:p>
        </p:txBody>
      </p:sp>
      <p:sp>
        <p:nvSpPr>
          <p:cNvPr id="8" name="Rectangle 7"/>
          <p:cNvSpPr/>
          <p:nvPr/>
        </p:nvSpPr>
        <p:spPr>
          <a:xfrm>
            <a:off x="2285984" y="2571744"/>
            <a:ext cx="1714512" cy="121444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b="1" dirty="0" smtClean="0">
                <a:solidFill>
                  <a:schemeClr val="tx1"/>
                </a:solidFill>
              </a:rPr>
              <a:t>Espérance de vie à la naissance </a:t>
            </a:r>
            <a:endParaRPr lang="fr-FR" sz="2400" b="1" dirty="0">
              <a:solidFill>
                <a:schemeClr val="tx1"/>
              </a:solidFill>
            </a:endParaRPr>
          </a:p>
        </p:txBody>
      </p:sp>
      <p:sp>
        <p:nvSpPr>
          <p:cNvPr id="9" name="Rectangle à coins arrondis 8"/>
          <p:cNvSpPr/>
          <p:nvPr/>
        </p:nvSpPr>
        <p:spPr>
          <a:xfrm>
            <a:off x="4071934" y="2571744"/>
            <a:ext cx="1643074" cy="121444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000" b="1" dirty="0" smtClean="0"/>
              <a:t>Durée moyenne de scolarisation des adultes</a:t>
            </a:r>
            <a:endParaRPr lang="fr-FR" sz="2000" b="1" dirty="0"/>
          </a:p>
        </p:txBody>
      </p:sp>
      <p:sp>
        <p:nvSpPr>
          <p:cNvPr id="10" name="Rectangle à coins arrondis 9"/>
          <p:cNvSpPr/>
          <p:nvPr/>
        </p:nvSpPr>
        <p:spPr>
          <a:xfrm>
            <a:off x="5857884" y="2571744"/>
            <a:ext cx="1785950" cy="121444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dirty="0" smtClean="0"/>
              <a:t>Durée attendue de scolarisation des enfants en âge scolaire</a:t>
            </a:r>
            <a:endParaRPr lang="fr-FR" dirty="0"/>
          </a:p>
        </p:txBody>
      </p:sp>
      <p:sp>
        <p:nvSpPr>
          <p:cNvPr id="11" name="Rectangle à coins arrondis 10"/>
          <p:cNvSpPr/>
          <p:nvPr/>
        </p:nvSpPr>
        <p:spPr>
          <a:xfrm>
            <a:off x="7715272" y="2571744"/>
            <a:ext cx="1643074" cy="121444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b="1" dirty="0" smtClean="0"/>
              <a:t>PNB/habitant</a:t>
            </a:r>
            <a:endParaRPr lang="fr-FR" b="1" dirty="0"/>
          </a:p>
        </p:txBody>
      </p:sp>
      <p:sp>
        <p:nvSpPr>
          <p:cNvPr id="12" name="Rectangle à coins arrondis 11"/>
          <p:cNvSpPr/>
          <p:nvPr/>
        </p:nvSpPr>
        <p:spPr>
          <a:xfrm>
            <a:off x="2285984" y="4214818"/>
            <a:ext cx="1714512" cy="92869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smtClean="0"/>
              <a:t>Indice d’espérance de vie</a:t>
            </a:r>
            <a:endParaRPr lang="fr-FR" sz="2000" b="1" dirty="0"/>
          </a:p>
        </p:txBody>
      </p:sp>
      <p:sp>
        <p:nvSpPr>
          <p:cNvPr id="13" name="Rectangle à coins arrondis 12"/>
          <p:cNvSpPr/>
          <p:nvPr/>
        </p:nvSpPr>
        <p:spPr>
          <a:xfrm>
            <a:off x="4643438" y="4643446"/>
            <a:ext cx="2428892" cy="42862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smtClean="0"/>
              <a:t>Indice d’éducation</a:t>
            </a:r>
            <a:endParaRPr lang="fr-FR" dirty="0"/>
          </a:p>
        </p:txBody>
      </p:sp>
      <p:sp>
        <p:nvSpPr>
          <p:cNvPr id="14" name="Rectangle à coins arrondis 13"/>
          <p:cNvSpPr/>
          <p:nvPr/>
        </p:nvSpPr>
        <p:spPr>
          <a:xfrm>
            <a:off x="7715272" y="4214818"/>
            <a:ext cx="1714512"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Indice de PNB</a:t>
            </a:r>
            <a:endParaRPr lang="fr-FR" dirty="0"/>
          </a:p>
        </p:txBody>
      </p:sp>
      <p:sp>
        <p:nvSpPr>
          <p:cNvPr id="16" name="Rectangle 15"/>
          <p:cNvSpPr/>
          <p:nvPr/>
        </p:nvSpPr>
        <p:spPr>
          <a:xfrm>
            <a:off x="0" y="-285776"/>
            <a:ext cx="11430048" cy="107157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fr-FR" dirty="0" smtClean="0"/>
              <a:t>Document 1:</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fr-FR" dirty="0" smtClean="0"/>
              <a:t>La  croissance  </a:t>
            </a:r>
            <a:endParaRPr lang="fr-FR" dirty="0"/>
          </a:p>
        </p:txBody>
      </p:sp>
      <p:sp>
        <p:nvSpPr>
          <p:cNvPr id="3" name="Espace réservé du contenu 2"/>
          <p:cNvSpPr>
            <a:spLocks noGrp="1"/>
          </p:cNvSpPr>
          <p:nvPr>
            <p:ph idx="1"/>
          </p:nvPr>
        </p:nvSpPr>
        <p:spPr>
          <a:xfrm>
            <a:off x="457200" y="1600201"/>
            <a:ext cx="8229600" cy="3257560"/>
          </a:xfrm>
        </p:spPr>
        <p:style>
          <a:lnRef idx="2">
            <a:schemeClr val="accent1"/>
          </a:lnRef>
          <a:fillRef idx="1">
            <a:schemeClr val="lt1"/>
          </a:fillRef>
          <a:effectRef idx="0">
            <a:schemeClr val="accent1"/>
          </a:effectRef>
          <a:fontRef idx="minor">
            <a:schemeClr val="dk1"/>
          </a:fontRef>
        </p:style>
        <p:txBody>
          <a:bodyPr/>
          <a:lstStyle/>
          <a:p>
            <a:r>
              <a:rPr lang="fr-FR" dirty="0" smtClean="0"/>
              <a:t>c'est l'augmentation soutenue, pendant une longue période, de la production d'un pays. Il s'agit d'une notion purement quantitative (croissance au sens strict). C’est un phénomène mesurable dans le temps et dans l’espace.</a:t>
            </a:r>
            <a:endParaRPr lang="fr-FR" dirty="0"/>
          </a:p>
        </p:txBody>
      </p:sp>
      <p:sp>
        <p:nvSpPr>
          <p:cNvPr id="4" name="ZoneTexte 3"/>
          <p:cNvSpPr txBox="1"/>
          <p:nvPr/>
        </p:nvSpPr>
        <p:spPr>
          <a:xfrm>
            <a:off x="571472" y="5357826"/>
            <a:ext cx="6690806" cy="369332"/>
          </a:xfrm>
          <a:prstGeom prst="rect">
            <a:avLst/>
          </a:prstGeom>
          <a:noFill/>
        </p:spPr>
        <p:txBody>
          <a:bodyPr wrap="none" rtlCol="0">
            <a:spAutoFit/>
          </a:bodyPr>
          <a:lstStyle/>
          <a:p>
            <a:pPr algn="ctr"/>
            <a:r>
              <a:rPr lang="fr-FR" dirty="0" smtClean="0"/>
              <a:t>La croissance indique la richesse d’un pays. Elle est calculée par le PIB.</a:t>
            </a:r>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smtClean="0"/>
              <a:t>Exercice 1</a:t>
            </a:r>
            <a:br>
              <a:rPr lang="fr-FR" sz="3200" dirty="0" smtClean="0"/>
            </a:br>
            <a:r>
              <a:rPr lang="fr-FR" sz="3200" dirty="0" smtClean="0"/>
              <a:t>Document: l’état actuel des inégalités internationales</a:t>
            </a:r>
            <a:endParaRPr lang="fr-FR" sz="3200" dirty="0"/>
          </a:p>
        </p:txBody>
      </p:sp>
      <p:graphicFrame>
        <p:nvGraphicFramePr>
          <p:cNvPr id="4" name="Espace réservé du contenu 3"/>
          <p:cNvGraphicFramePr>
            <a:graphicFrameLocks noGrp="1"/>
          </p:cNvGraphicFramePr>
          <p:nvPr>
            <p:ph idx="1"/>
          </p:nvPr>
        </p:nvGraphicFramePr>
        <p:xfrm>
          <a:off x="214282" y="1857364"/>
          <a:ext cx="8643998" cy="3383280"/>
        </p:xfrm>
        <a:graphic>
          <a:graphicData uri="http://schemas.openxmlformats.org/drawingml/2006/table">
            <a:tbl>
              <a:tblPr firstRow="1" bandRow="1">
                <a:tableStyleId>{5940675A-B579-460E-94D1-54222C63F5DA}</a:tableStyleId>
              </a:tblPr>
              <a:tblGrid>
                <a:gridCol w="2969080"/>
                <a:gridCol w="1174324"/>
                <a:gridCol w="1714512"/>
                <a:gridCol w="1500198"/>
                <a:gridCol w="1285884"/>
              </a:tblGrid>
              <a:tr h="370840">
                <a:tc>
                  <a:txBody>
                    <a:bodyPr/>
                    <a:lstStyle/>
                    <a:p>
                      <a:pPr algn="ctr"/>
                      <a:r>
                        <a:rPr lang="fr-FR" sz="2400" b="1" dirty="0" smtClean="0"/>
                        <a:t>Indicateurs/Pays</a:t>
                      </a:r>
                    </a:p>
                    <a:p>
                      <a:pPr algn="ctr"/>
                      <a:endParaRPr lang="fr-FR" sz="2400" b="1" dirty="0"/>
                    </a:p>
                  </a:txBody>
                  <a:tcPr/>
                </a:tc>
                <a:tc>
                  <a:txBody>
                    <a:bodyPr/>
                    <a:lstStyle/>
                    <a:p>
                      <a:pPr algn="ctr"/>
                      <a:r>
                        <a:rPr lang="fr-FR" sz="2000" b="1" dirty="0" smtClean="0"/>
                        <a:t>PNB/</a:t>
                      </a:r>
                      <a:r>
                        <a:rPr lang="fr-FR" sz="2000" b="1" dirty="0" err="1" smtClean="0"/>
                        <a:t>hab</a:t>
                      </a:r>
                      <a:r>
                        <a:rPr lang="fr-FR" sz="2000" b="1" dirty="0" smtClean="0"/>
                        <a:t> en $</a:t>
                      </a:r>
                      <a:endParaRPr lang="fr-FR" sz="2000" b="1" dirty="0"/>
                    </a:p>
                  </a:txBody>
                  <a:tcPr/>
                </a:tc>
                <a:tc>
                  <a:txBody>
                    <a:bodyPr/>
                    <a:lstStyle/>
                    <a:p>
                      <a:pPr algn="ctr"/>
                      <a:r>
                        <a:rPr lang="fr-FR" sz="2000" b="1" dirty="0" smtClean="0"/>
                        <a:t>Espérance de vie</a:t>
                      </a:r>
                      <a:endParaRPr lang="fr-FR" sz="2000" b="1" dirty="0"/>
                    </a:p>
                  </a:txBody>
                  <a:tcPr/>
                </a:tc>
                <a:tc>
                  <a:txBody>
                    <a:bodyPr/>
                    <a:lstStyle/>
                    <a:p>
                      <a:pPr algn="ctr"/>
                      <a:r>
                        <a:rPr lang="fr-FR" sz="2000" b="1" dirty="0" smtClean="0"/>
                        <a:t>Indice d’éducation</a:t>
                      </a:r>
                      <a:endParaRPr lang="fr-FR" sz="2000" b="1" dirty="0"/>
                    </a:p>
                  </a:txBody>
                  <a:tcPr/>
                </a:tc>
                <a:tc>
                  <a:txBody>
                    <a:bodyPr/>
                    <a:lstStyle/>
                    <a:p>
                      <a:pPr algn="ctr"/>
                      <a:r>
                        <a:rPr lang="fr-FR" sz="2000" b="1" dirty="0" smtClean="0"/>
                        <a:t>IDH</a:t>
                      </a:r>
                      <a:endParaRPr lang="fr-FR" sz="2000" b="1" dirty="0"/>
                    </a:p>
                  </a:txBody>
                  <a:tcPr/>
                </a:tc>
              </a:tr>
              <a:tr h="370840">
                <a:tc>
                  <a:txBody>
                    <a:bodyPr/>
                    <a:lstStyle/>
                    <a:p>
                      <a:pPr algn="ctr"/>
                      <a:r>
                        <a:rPr lang="fr-FR" sz="2400" b="1" dirty="0" smtClean="0"/>
                        <a:t>Ensemble des pays</a:t>
                      </a:r>
                      <a:r>
                        <a:rPr lang="fr-FR" sz="2400" b="1" baseline="0" dirty="0" smtClean="0"/>
                        <a:t> en développement</a:t>
                      </a:r>
                      <a:endParaRPr lang="fr-FR" sz="2400" b="1" dirty="0"/>
                    </a:p>
                  </a:txBody>
                  <a:tcPr/>
                </a:tc>
                <a:tc>
                  <a:txBody>
                    <a:bodyPr/>
                    <a:lstStyle/>
                    <a:p>
                      <a:pPr algn="ctr"/>
                      <a:r>
                        <a:rPr lang="fr-FR" sz="2400" b="1" dirty="0" smtClean="0"/>
                        <a:t>1414</a:t>
                      </a:r>
                      <a:endParaRPr lang="fr-FR" sz="2400" b="1" dirty="0"/>
                    </a:p>
                  </a:txBody>
                  <a:tcPr/>
                </a:tc>
                <a:tc>
                  <a:txBody>
                    <a:bodyPr/>
                    <a:lstStyle/>
                    <a:p>
                      <a:pPr algn="ctr"/>
                      <a:r>
                        <a:rPr lang="fr-FR" sz="2400" b="1" dirty="0" smtClean="0"/>
                        <a:t>65</a:t>
                      </a:r>
                      <a:endParaRPr lang="fr-FR" sz="2400" b="1" dirty="0"/>
                    </a:p>
                  </a:txBody>
                  <a:tcPr/>
                </a:tc>
                <a:tc>
                  <a:txBody>
                    <a:bodyPr/>
                    <a:lstStyle/>
                    <a:p>
                      <a:pPr algn="ctr"/>
                      <a:r>
                        <a:rPr lang="fr-FR" sz="2400" b="1" dirty="0" smtClean="0"/>
                        <a:t>0,72</a:t>
                      </a:r>
                      <a:endParaRPr lang="fr-FR" sz="2400" b="1" dirty="0"/>
                    </a:p>
                  </a:txBody>
                  <a:tcPr/>
                </a:tc>
                <a:tc>
                  <a:txBody>
                    <a:bodyPr/>
                    <a:lstStyle/>
                    <a:p>
                      <a:pPr algn="ctr"/>
                      <a:r>
                        <a:rPr lang="fr-FR" sz="2400" b="1" dirty="0" smtClean="0"/>
                        <a:t>0,694</a:t>
                      </a:r>
                      <a:endParaRPr lang="fr-FR" sz="2400" b="1" dirty="0"/>
                    </a:p>
                  </a:txBody>
                  <a:tcPr/>
                </a:tc>
              </a:tr>
              <a:tr h="370840">
                <a:tc>
                  <a:txBody>
                    <a:bodyPr/>
                    <a:lstStyle/>
                    <a:p>
                      <a:pPr algn="ctr"/>
                      <a:r>
                        <a:rPr lang="fr-FR" sz="2400" b="1" dirty="0" smtClean="0"/>
                        <a:t>Pays de l’OCDE</a:t>
                      </a:r>
                      <a:endParaRPr lang="fr-FR" sz="2400" b="1" dirty="0"/>
                    </a:p>
                  </a:txBody>
                  <a:tcPr/>
                </a:tc>
                <a:tc>
                  <a:txBody>
                    <a:bodyPr/>
                    <a:lstStyle/>
                    <a:p>
                      <a:pPr algn="ctr"/>
                      <a:r>
                        <a:rPr lang="fr-FR" sz="2400" b="1" dirty="0" smtClean="0"/>
                        <a:t>25 750</a:t>
                      </a:r>
                      <a:endParaRPr lang="fr-FR" sz="2400" b="1" dirty="0"/>
                    </a:p>
                  </a:txBody>
                  <a:tcPr/>
                </a:tc>
                <a:tc>
                  <a:txBody>
                    <a:bodyPr/>
                    <a:lstStyle/>
                    <a:p>
                      <a:pPr algn="ctr"/>
                      <a:r>
                        <a:rPr lang="fr-FR" sz="2400" b="1" dirty="0" smtClean="0"/>
                        <a:t>77,7</a:t>
                      </a:r>
                      <a:endParaRPr lang="fr-FR" sz="2400" b="1" dirty="0"/>
                    </a:p>
                  </a:txBody>
                  <a:tcPr/>
                </a:tc>
                <a:tc>
                  <a:txBody>
                    <a:bodyPr/>
                    <a:lstStyle/>
                    <a:p>
                      <a:pPr algn="ctr"/>
                      <a:r>
                        <a:rPr lang="fr-FR" sz="2400" b="1" dirty="0" smtClean="0"/>
                        <a:t>0,95</a:t>
                      </a:r>
                      <a:endParaRPr lang="fr-FR" sz="2400" b="1" dirty="0"/>
                    </a:p>
                  </a:txBody>
                  <a:tcPr/>
                </a:tc>
                <a:tc>
                  <a:txBody>
                    <a:bodyPr/>
                    <a:lstStyle/>
                    <a:p>
                      <a:pPr algn="ctr"/>
                      <a:r>
                        <a:rPr lang="fr-FR" sz="2400" b="1" dirty="0" smtClean="0"/>
                        <a:t>0,892</a:t>
                      </a:r>
                      <a:endParaRPr lang="fr-FR" sz="2400" b="1" dirty="0"/>
                    </a:p>
                  </a:txBody>
                  <a:tcPr/>
                </a:tc>
              </a:tr>
              <a:tr h="370840">
                <a:tc>
                  <a:txBody>
                    <a:bodyPr/>
                    <a:lstStyle/>
                    <a:p>
                      <a:pPr algn="ctr"/>
                      <a:r>
                        <a:rPr lang="fr-FR" sz="2400" b="1" dirty="0" smtClean="0"/>
                        <a:t>Les deux extrêmes:</a:t>
                      </a:r>
                    </a:p>
                    <a:p>
                      <a:pPr algn="ctr"/>
                      <a:r>
                        <a:rPr lang="fr-FR" sz="2400" b="1" dirty="0" smtClean="0"/>
                        <a:t>- La Norvège</a:t>
                      </a:r>
                      <a:endParaRPr lang="fr-FR" sz="2400" b="1" dirty="0"/>
                    </a:p>
                  </a:txBody>
                  <a:tcPr/>
                </a:tc>
                <a:tc>
                  <a:txBody>
                    <a:bodyPr/>
                    <a:lstStyle/>
                    <a:p>
                      <a:pPr algn="ctr"/>
                      <a:r>
                        <a:rPr lang="fr-FR" sz="2400" b="1" dirty="0" smtClean="0"/>
                        <a:t>48 412</a:t>
                      </a:r>
                      <a:endParaRPr lang="fr-FR" sz="2400" b="1" dirty="0"/>
                    </a:p>
                  </a:txBody>
                  <a:tcPr/>
                </a:tc>
                <a:tc>
                  <a:txBody>
                    <a:bodyPr/>
                    <a:lstStyle/>
                    <a:p>
                      <a:pPr algn="ctr"/>
                      <a:r>
                        <a:rPr lang="fr-FR" sz="2400" b="1" dirty="0" smtClean="0"/>
                        <a:t>79,4</a:t>
                      </a:r>
                      <a:endParaRPr lang="fr-FR" sz="2400" b="1" dirty="0"/>
                    </a:p>
                  </a:txBody>
                  <a:tcPr/>
                </a:tc>
                <a:tc>
                  <a:txBody>
                    <a:bodyPr/>
                    <a:lstStyle/>
                    <a:p>
                      <a:pPr algn="ctr"/>
                      <a:r>
                        <a:rPr lang="fr-FR" sz="2400" b="1" dirty="0" smtClean="0"/>
                        <a:t>0,99</a:t>
                      </a:r>
                      <a:endParaRPr lang="fr-FR" sz="2400" b="1" dirty="0"/>
                    </a:p>
                  </a:txBody>
                  <a:tcPr/>
                </a:tc>
                <a:tc>
                  <a:txBody>
                    <a:bodyPr/>
                    <a:lstStyle/>
                    <a:p>
                      <a:pPr algn="ctr"/>
                      <a:r>
                        <a:rPr lang="fr-FR" sz="2400" b="1" dirty="0" smtClean="0"/>
                        <a:t>0,963</a:t>
                      </a:r>
                      <a:endParaRPr lang="fr-FR" sz="2400" b="1" dirty="0"/>
                    </a:p>
                  </a:txBody>
                  <a:tcPr/>
                </a:tc>
              </a:tr>
              <a:tr h="370840">
                <a:tc>
                  <a:txBody>
                    <a:bodyPr/>
                    <a:lstStyle/>
                    <a:p>
                      <a:pPr algn="ctr"/>
                      <a:r>
                        <a:rPr lang="fr-FR" sz="2400" b="1" dirty="0" smtClean="0"/>
                        <a:t>- Le Niger</a:t>
                      </a:r>
                      <a:endParaRPr lang="fr-FR" sz="2400" b="1" dirty="0"/>
                    </a:p>
                  </a:txBody>
                  <a:tcPr/>
                </a:tc>
                <a:tc>
                  <a:txBody>
                    <a:bodyPr/>
                    <a:lstStyle/>
                    <a:p>
                      <a:pPr algn="ctr"/>
                      <a:r>
                        <a:rPr lang="fr-FR" sz="2400" b="1" dirty="0" smtClean="0"/>
                        <a:t>242</a:t>
                      </a:r>
                      <a:endParaRPr lang="fr-FR" sz="2400" b="1" dirty="0"/>
                    </a:p>
                  </a:txBody>
                  <a:tcPr/>
                </a:tc>
                <a:tc>
                  <a:txBody>
                    <a:bodyPr/>
                    <a:lstStyle/>
                    <a:p>
                      <a:pPr algn="ctr"/>
                      <a:r>
                        <a:rPr lang="fr-FR" sz="2400" b="1" dirty="0" smtClean="0"/>
                        <a:t>44,4</a:t>
                      </a:r>
                      <a:endParaRPr lang="fr-FR" sz="2400" b="1" dirty="0"/>
                    </a:p>
                  </a:txBody>
                  <a:tcPr/>
                </a:tc>
                <a:tc>
                  <a:txBody>
                    <a:bodyPr/>
                    <a:lstStyle/>
                    <a:p>
                      <a:pPr algn="ctr"/>
                      <a:r>
                        <a:rPr lang="fr-FR" sz="2400" b="1" dirty="0" smtClean="0"/>
                        <a:t>0,17</a:t>
                      </a:r>
                      <a:endParaRPr lang="fr-FR" sz="2400" b="1" dirty="0"/>
                    </a:p>
                  </a:txBody>
                  <a:tcPr/>
                </a:tc>
                <a:tc>
                  <a:txBody>
                    <a:bodyPr/>
                    <a:lstStyle/>
                    <a:p>
                      <a:pPr algn="ctr"/>
                      <a:r>
                        <a:rPr lang="fr-FR" sz="2400" b="1" dirty="0" smtClean="0"/>
                        <a:t>0,281</a:t>
                      </a:r>
                      <a:endParaRPr lang="fr-FR" sz="2400" b="1" dirty="0"/>
                    </a:p>
                  </a:txBody>
                  <a:tcPr/>
                </a:tc>
              </a:tr>
            </a:tbl>
          </a:graphicData>
        </a:graphic>
      </p:graphicFrame>
      <p:sp>
        <p:nvSpPr>
          <p:cNvPr id="5" name="ZoneTexte 4"/>
          <p:cNvSpPr txBox="1"/>
          <p:nvPr/>
        </p:nvSpPr>
        <p:spPr>
          <a:xfrm>
            <a:off x="2285984" y="5786454"/>
            <a:ext cx="6617261" cy="369332"/>
          </a:xfrm>
          <a:prstGeom prst="rect">
            <a:avLst/>
          </a:prstGeom>
          <a:noFill/>
        </p:spPr>
        <p:txBody>
          <a:bodyPr wrap="none" rtlCol="0">
            <a:spAutoFit/>
          </a:bodyPr>
          <a:lstStyle/>
          <a:p>
            <a:r>
              <a:rPr lang="fr-FR" dirty="0" smtClean="0"/>
              <a:t>Source: Programme des Nations Unies pour le développement- 2005</a:t>
            </a:r>
            <a:endParaRPr lang="fr-F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Travail à faire:</a:t>
            </a:r>
            <a:endParaRPr lang="fr-FR" dirty="0"/>
          </a:p>
        </p:txBody>
      </p:sp>
      <p:sp>
        <p:nvSpPr>
          <p:cNvPr id="3" name="Espace réservé du contenu 2"/>
          <p:cNvSpPr>
            <a:spLocks noGrp="1"/>
          </p:cNvSpPr>
          <p:nvPr>
            <p:ph idx="1"/>
          </p:nvPr>
        </p:nvSpPr>
        <p:spPr>
          <a:xfrm>
            <a:off x="214282" y="1600200"/>
            <a:ext cx="8643998" cy="4525963"/>
          </a:xfrm>
        </p:spPr>
        <p:txBody>
          <a:bodyPr/>
          <a:lstStyle/>
          <a:p>
            <a:pPr marL="514350" indent="-514350">
              <a:buFont typeface="+mj-lt"/>
              <a:buAutoNum type="arabicPeriod"/>
            </a:pPr>
            <a:r>
              <a:rPr lang="fr-FR" dirty="0" smtClean="0"/>
              <a:t>relevez les indicateurs cités dans le document 1 et classez les selon leur nature.</a:t>
            </a:r>
          </a:p>
          <a:p>
            <a:pPr marL="514350" indent="-514350">
              <a:buFont typeface="+mj-lt"/>
              <a:buAutoNum type="arabicPeriod"/>
            </a:pPr>
            <a:r>
              <a:rPr lang="fr-FR" dirty="0" smtClean="0"/>
              <a:t>A partir du document 2, classez les différents pays selon l’IDH.</a:t>
            </a:r>
          </a:p>
          <a:p>
            <a:pPr marL="514350" indent="-514350">
              <a:buFont typeface="+mj-lt"/>
              <a:buAutoNum type="arabicPeriod"/>
            </a:pPr>
            <a:r>
              <a:rPr lang="fr-FR" dirty="0" smtClean="0"/>
              <a:t>Citez d’autres indicateurs économiques, sociaux et humains</a:t>
            </a:r>
          </a:p>
          <a:p>
            <a:pPr marL="514350" indent="-514350">
              <a:buFont typeface="+mj-lt"/>
              <a:buAutoNum type="arabicPeriod"/>
            </a:pPr>
            <a:endParaRPr lang="fr-F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corrigé</a:t>
            </a:r>
            <a:endParaRPr lang="fr-FR" dirty="0"/>
          </a:p>
        </p:txBody>
      </p:sp>
      <p:sp>
        <p:nvSpPr>
          <p:cNvPr id="3" name="Espace réservé du contenu 2"/>
          <p:cNvSpPr>
            <a:spLocks noGrp="1"/>
          </p:cNvSpPr>
          <p:nvPr>
            <p:ph idx="1"/>
          </p:nvPr>
        </p:nvSpPr>
        <p:spPr/>
        <p:txBody>
          <a:bodyPr>
            <a:normAutofit lnSpcReduction="10000"/>
          </a:bodyPr>
          <a:lstStyle/>
          <a:p>
            <a:pPr marL="514350" indent="-514350">
              <a:buFont typeface="+mj-lt"/>
              <a:buAutoNum type="arabicPeriod"/>
            </a:pPr>
            <a:r>
              <a:rPr lang="fr-FR" dirty="0" smtClean="0"/>
              <a:t>Indicateur économique: PNB/habitant indicateur humain: espérance de vie (faible) indicateurs sociaux: indice d’éducation(La faiblesse des taux de scolarisation et d’alphabétisation)</a:t>
            </a:r>
          </a:p>
          <a:p>
            <a:pPr marL="514350" indent="-514350">
              <a:buFont typeface="+mj-lt"/>
              <a:buAutoNum type="arabicPeriod"/>
            </a:pPr>
            <a:r>
              <a:rPr lang="fr-FR" dirty="0" smtClean="0"/>
              <a:t>L’IDH se présente comme un nombre compris entre 0 et 1: plus l’IDH se rapproche à 1 plus le niveau de développement du pays est élevé.</a:t>
            </a:r>
          </a:p>
          <a:p>
            <a:pPr marL="514350" indent="-514350">
              <a:buNone/>
            </a:pPr>
            <a:endParaRPr lang="fr-FR" dirty="0" smtClean="0"/>
          </a:p>
          <a:p>
            <a:pPr marL="514350" indent="-514350">
              <a:buFont typeface="+mj-lt"/>
              <a:buAutoNum type="arabicPeriod"/>
            </a:pPr>
            <a:endParaRPr lang="fr-FR" dirty="0" smtClean="0"/>
          </a:p>
          <a:p>
            <a:pPr marL="514350" indent="-514350">
              <a:buNone/>
            </a:pPr>
            <a:endParaRPr lang="fr-FR"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Classement des pays</a:t>
            </a:r>
            <a:endParaRPr lang="fr-FR" dirty="0"/>
          </a:p>
        </p:txBody>
      </p:sp>
      <p:sp>
        <p:nvSpPr>
          <p:cNvPr id="3" name="Espace réservé du contenu 2"/>
          <p:cNvSpPr>
            <a:spLocks noGrp="1"/>
          </p:cNvSpPr>
          <p:nvPr>
            <p:ph idx="1"/>
          </p:nvPr>
        </p:nvSpPr>
        <p:spPr/>
        <p:txBody>
          <a:bodyPr/>
          <a:lstStyle/>
          <a:p>
            <a:pPr marL="514350" indent="-514350">
              <a:buFont typeface="+mj-lt"/>
              <a:buAutoNum type="arabicPeriod"/>
            </a:pPr>
            <a:r>
              <a:rPr lang="fr-FR" dirty="0" smtClean="0"/>
              <a:t>La Norvège</a:t>
            </a:r>
          </a:p>
          <a:p>
            <a:pPr marL="514350" indent="-514350">
              <a:buFont typeface="+mj-lt"/>
              <a:buAutoNum type="arabicPeriod"/>
            </a:pPr>
            <a:r>
              <a:rPr lang="fr-FR" dirty="0" smtClean="0"/>
              <a:t>Pays de l’OCDE</a:t>
            </a:r>
          </a:p>
          <a:p>
            <a:pPr marL="514350" indent="-514350">
              <a:buFont typeface="+mj-lt"/>
              <a:buAutoNum type="arabicPeriod"/>
            </a:pPr>
            <a:r>
              <a:rPr lang="fr-FR" dirty="0" smtClean="0"/>
              <a:t>L’ensemble des PED</a:t>
            </a:r>
          </a:p>
          <a:p>
            <a:pPr marL="514350" indent="-514350">
              <a:buFont typeface="+mj-lt"/>
              <a:buAutoNum type="arabicPeriod"/>
            </a:pPr>
            <a:r>
              <a:rPr lang="fr-FR" dirty="0" smtClean="0"/>
              <a:t>Le Niger</a:t>
            </a:r>
          </a:p>
          <a:p>
            <a:pPr marL="514350" indent="-514350">
              <a:buFont typeface="+mj-lt"/>
              <a:buAutoNum type="arabicPeriod"/>
            </a:pPr>
            <a:endParaRPr lang="fr-F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Autres indicateurs économiques, sociaux et humains</a:t>
            </a:r>
            <a:endParaRPr lang="fr-FR" dirty="0"/>
          </a:p>
        </p:txBody>
      </p:sp>
      <p:sp>
        <p:nvSpPr>
          <p:cNvPr id="3" name="Espace réservé du contenu 2"/>
          <p:cNvSpPr>
            <a:spLocks noGrp="1"/>
          </p:cNvSpPr>
          <p:nvPr>
            <p:ph idx="1"/>
          </p:nvPr>
        </p:nvSpPr>
        <p:spPr/>
        <p:txBody>
          <a:bodyPr/>
          <a:lstStyle/>
          <a:p>
            <a:r>
              <a:rPr lang="fr-FR" dirty="0" smtClean="0"/>
              <a:t>importance de la main d’œuvre occupée par le secteur agricole</a:t>
            </a:r>
          </a:p>
          <a:p>
            <a:r>
              <a:rPr lang="fr-FR" dirty="0" smtClean="0"/>
              <a:t>Mortalité infantile élevée</a:t>
            </a:r>
          </a:p>
          <a:p>
            <a:r>
              <a:rPr lang="fr-FR" dirty="0" smtClean="0"/>
              <a:t>La forte croissance démographique</a:t>
            </a:r>
          </a:p>
          <a:p>
            <a:r>
              <a:rPr lang="fr-FR" dirty="0" smtClean="0"/>
              <a:t>Le chômage, le travail des enfants…</a:t>
            </a:r>
          </a:p>
          <a:p>
            <a:pPr>
              <a:buNone/>
            </a:pP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senegal-business.com/wp-content/uploads/2014/07/6847568-10466269.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500306"/>
            <a:ext cx="8229600" cy="1143000"/>
          </a:xfrm>
        </p:spPr>
        <p:txBody>
          <a:bodyPr>
            <a:normAutofit fontScale="90000"/>
          </a:bodyPr>
          <a:lstStyle/>
          <a:p>
            <a:r>
              <a:rPr lang="fr-FR" dirty="0" smtClean="0"/>
              <a:t>En 2015, l’IDH du Maroc était de 0,628</a:t>
            </a:r>
            <a:br>
              <a:rPr lang="fr-FR" dirty="0" smtClean="0"/>
            </a:br>
            <a:r>
              <a:rPr lang="fr-FR" dirty="0" smtClean="0"/>
              <a:t>classé au 126</a:t>
            </a:r>
            <a:r>
              <a:rPr lang="fr-FR" baseline="30000" dirty="0" smtClean="0"/>
              <a:t>ème</a:t>
            </a:r>
            <a:r>
              <a:rPr lang="fr-FR" dirty="0" smtClean="0"/>
              <a:t> sur 188</a:t>
            </a:r>
            <a:endParaRPr lang="fr-F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fr-FR" dirty="0" smtClean="0"/>
              <a:t/>
            </a:r>
            <a:br>
              <a:rPr lang="fr-FR" dirty="0" smtClean="0"/>
            </a:br>
            <a:r>
              <a:rPr lang="fr-FR" dirty="0" smtClean="0"/>
              <a:t>1- Les critères économiques</a:t>
            </a:r>
            <a:br>
              <a:rPr lang="fr-FR" dirty="0" smtClean="0"/>
            </a:br>
            <a:endParaRPr lang="fr-FR" dirty="0"/>
          </a:p>
        </p:txBody>
      </p:sp>
      <p:sp>
        <p:nvSpPr>
          <p:cNvPr id="3" name="Espace réservé du contenu 2"/>
          <p:cNvSpPr>
            <a:spLocks noGrp="1"/>
          </p:cNvSpPr>
          <p:nvPr>
            <p:ph idx="1"/>
          </p:nvPr>
        </p:nvSpPr>
        <p:spPr>
          <a:xfrm>
            <a:off x="428596" y="1428736"/>
            <a:ext cx="8229600" cy="1114420"/>
          </a:xfrm>
        </p:spPr>
        <p:style>
          <a:lnRef idx="2">
            <a:schemeClr val="accent2"/>
          </a:lnRef>
          <a:fillRef idx="1">
            <a:schemeClr val="lt1"/>
          </a:fillRef>
          <a:effectRef idx="0">
            <a:schemeClr val="accent2"/>
          </a:effectRef>
          <a:fontRef idx="minor">
            <a:schemeClr val="dk1"/>
          </a:fontRef>
        </p:style>
        <p:txBody>
          <a:bodyPr>
            <a:normAutofit/>
          </a:bodyPr>
          <a:lstStyle/>
          <a:p>
            <a:pPr>
              <a:buNone/>
            </a:pPr>
            <a:r>
              <a:rPr lang="fr-FR" dirty="0" smtClean="0"/>
              <a:t>- la faiblesse de la productivité et du taux d’investissement ;</a:t>
            </a:r>
          </a:p>
        </p:txBody>
      </p:sp>
      <p:sp>
        <p:nvSpPr>
          <p:cNvPr id="4" name="Rectangle 3"/>
          <p:cNvSpPr/>
          <p:nvPr/>
        </p:nvSpPr>
        <p:spPr>
          <a:xfrm>
            <a:off x="428596" y="2643182"/>
            <a:ext cx="8286808" cy="403187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buNone/>
            </a:pPr>
            <a:r>
              <a:rPr lang="fr-FR" sz="3200" dirty="0" smtClean="0"/>
              <a:t>- Le  commerce  des  pays  du  tiers- monde  est  caractérisé  par  une  spécialisation  excessive.  Ils  </a:t>
            </a:r>
            <a:r>
              <a:rPr lang="fr-FR" sz="3200" b="1" u="sng" dirty="0" smtClean="0">
                <a:solidFill>
                  <a:schemeClr val="tx2">
                    <a:lumMod val="60000"/>
                    <a:lumOff val="40000"/>
                  </a:schemeClr>
                </a:solidFill>
              </a:rPr>
              <a:t>exportent</a:t>
            </a:r>
            <a:r>
              <a:rPr lang="fr-FR" sz="3200" dirty="0" smtClean="0"/>
              <a:t>  prioritairement  des produits  de  base  (énergie,  matières  premières,  produits  agricoles),  intégrant  </a:t>
            </a:r>
            <a:r>
              <a:rPr lang="fr-FR" sz="3200" b="1" dirty="0" smtClean="0">
                <a:solidFill>
                  <a:srgbClr val="C00000"/>
                </a:solidFill>
              </a:rPr>
              <a:t>peu  de  valeur  ajoutée</a:t>
            </a:r>
            <a:r>
              <a:rPr lang="fr-FR" sz="3200" dirty="0" smtClean="0"/>
              <a:t>,  et  importent  des  biens industriels, ce qui déséquilibre massivement leur balance commerciale;</a:t>
            </a:r>
            <a:endParaRPr lang="fr-FR" dirty="0" smtClean="0"/>
          </a:p>
        </p:txBody>
      </p:sp>
      <p:sp>
        <p:nvSpPr>
          <p:cNvPr id="5" name="Bulle ronde 4"/>
          <p:cNvSpPr/>
          <p:nvPr/>
        </p:nvSpPr>
        <p:spPr>
          <a:xfrm>
            <a:off x="4786314" y="1285860"/>
            <a:ext cx="4357686" cy="3071834"/>
          </a:xfrm>
          <a:prstGeom prst="wedgeEllipse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sz="2000" b="1" dirty="0" smtClean="0"/>
          </a:p>
          <a:p>
            <a:pPr algn="ctr"/>
            <a:endParaRPr lang="fr-FR" sz="2000" b="1" dirty="0" smtClean="0"/>
          </a:p>
          <a:p>
            <a:pPr algn="ctr"/>
            <a:endParaRPr lang="fr-FR" sz="2000" b="1" dirty="0" smtClean="0"/>
          </a:p>
          <a:p>
            <a:pPr algn="ctr"/>
            <a:endParaRPr lang="fr-FR" sz="2000" b="1" dirty="0" smtClean="0"/>
          </a:p>
          <a:p>
            <a:pPr algn="ctr"/>
            <a:r>
              <a:rPr lang="fr-FR" sz="2400" b="1" dirty="0" smtClean="0"/>
              <a:t>Faiblesse des recettes des exportations</a:t>
            </a:r>
          </a:p>
          <a:p>
            <a:pPr algn="ctr"/>
            <a:r>
              <a:rPr lang="fr-FR" sz="2400" b="1" dirty="0" smtClean="0"/>
              <a:t>Impose le surendettement</a:t>
            </a:r>
          </a:p>
          <a:p>
            <a:pPr algn="ctr"/>
            <a:r>
              <a:rPr lang="fr-FR" sz="2400" b="1" dirty="0" smtClean="0"/>
              <a:t>Pénalise le financement de la croissance</a:t>
            </a:r>
          </a:p>
          <a:p>
            <a:pPr algn="ctr"/>
            <a:endParaRPr lang="fr-FR" sz="2000" b="1" dirty="0" smtClean="0"/>
          </a:p>
          <a:p>
            <a:pPr algn="ctr"/>
            <a:endParaRPr lang="fr-FR" sz="2000" b="1" dirty="0" smtClean="0"/>
          </a:p>
          <a:p>
            <a:pPr algn="ctr"/>
            <a:endParaRPr lang="fr-FR" sz="2000" b="1" dirty="0" smtClean="0"/>
          </a:p>
          <a:p>
            <a:pPr algn="ctr"/>
            <a:endParaRPr lang="fr-FR" sz="20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strips(downLeft)">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strips(downLeft)">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strips(down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1" presetClass="entr" presetSubtype="0" fill="hold" grpId="0" nodeType="clickEffect">
                                  <p:stCondLst>
                                    <p:cond delay="0"/>
                                  </p:stCondLst>
                                  <p:childTnLst>
                                    <p:set>
                                      <p:cBhvr>
                                        <p:cTn id="26" dur="5000">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animBg="1"/>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928710"/>
          </a:xfrm>
        </p:spPr>
        <p:style>
          <a:lnRef idx="2">
            <a:schemeClr val="accent1"/>
          </a:lnRef>
          <a:fillRef idx="1">
            <a:schemeClr val="lt1"/>
          </a:fillRef>
          <a:effectRef idx="0">
            <a:schemeClr val="accent1"/>
          </a:effectRef>
          <a:fontRef idx="minor">
            <a:schemeClr val="dk1"/>
          </a:fontRef>
        </p:style>
        <p:txBody>
          <a:bodyPr/>
          <a:lstStyle/>
          <a:p>
            <a:r>
              <a:rPr lang="fr-FR" dirty="0" smtClean="0"/>
              <a:t>1- Les critères économiques</a:t>
            </a:r>
            <a:endParaRPr lang="fr-FR" dirty="0"/>
          </a:p>
        </p:txBody>
      </p:sp>
      <p:sp>
        <p:nvSpPr>
          <p:cNvPr id="3" name="Espace réservé du contenu 2"/>
          <p:cNvSpPr>
            <a:spLocks noGrp="1"/>
          </p:cNvSpPr>
          <p:nvPr>
            <p:ph idx="1"/>
          </p:nvPr>
        </p:nvSpPr>
        <p:spPr>
          <a:xfrm>
            <a:off x="457200" y="1600201"/>
            <a:ext cx="8229600" cy="1614486"/>
          </a:xfrm>
        </p:spPr>
        <p:style>
          <a:lnRef idx="2">
            <a:schemeClr val="accent2"/>
          </a:lnRef>
          <a:fillRef idx="1">
            <a:schemeClr val="lt1"/>
          </a:fillRef>
          <a:effectRef idx="0">
            <a:schemeClr val="accent2"/>
          </a:effectRef>
          <a:fontRef idx="minor">
            <a:schemeClr val="dk1"/>
          </a:fontRef>
        </p:style>
        <p:txBody>
          <a:bodyPr>
            <a:normAutofit/>
          </a:bodyPr>
          <a:lstStyle/>
          <a:p>
            <a:pPr>
              <a:buNone/>
            </a:pPr>
            <a:r>
              <a:rPr lang="fr-FR" dirty="0" smtClean="0"/>
              <a:t>- La faiblesse des recettes tirées de l’exportation leur impose un surendettement qui pénalise le financement de la croissance ;</a:t>
            </a:r>
          </a:p>
          <a:p>
            <a:endParaRPr lang="fr-FR" dirty="0"/>
          </a:p>
        </p:txBody>
      </p:sp>
      <p:sp>
        <p:nvSpPr>
          <p:cNvPr id="4" name="Rectangle 3"/>
          <p:cNvSpPr/>
          <p:nvPr/>
        </p:nvSpPr>
        <p:spPr>
          <a:xfrm>
            <a:off x="500034" y="3357562"/>
            <a:ext cx="8215370" cy="206210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buNone/>
            </a:pPr>
            <a:r>
              <a:rPr lang="fr-FR" sz="3200" dirty="0" smtClean="0"/>
              <a:t>- Le dualisme  économique  (coexistence d’activités  "modernes"  et  "traditionnelles" sans  que  les  premières  entraînent  les secondes) ; </a:t>
            </a:r>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strips(downLeft)">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strips(downLeft)">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strips(downLeft)">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fr-FR" dirty="0" smtClean="0"/>
              <a:t>1- Les critères économiques</a:t>
            </a:r>
            <a:endParaRPr lang="fr-FR" dirty="0"/>
          </a:p>
        </p:txBody>
      </p:sp>
      <p:sp>
        <p:nvSpPr>
          <p:cNvPr id="3" name="Espace réservé du contenu 2"/>
          <p:cNvSpPr>
            <a:spLocks noGrp="1"/>
          </p:cNvSpPr>
          <p:nvPr>
            <p:ph idx="1"/>
          </p:nvPr>
        </p:nvSpPr>
        <p:spPr>
          <a:xfrm>
            <a:off x="457200" y="1600201"/>
            <a:ext cx="8229600" cy="1328734"/>
          </a:xfrm>
        </p:spPr>
        <p:style>
          <a:lnRef idx="2">
            <a:schemeClr val="dk1"/>
          </a:lnRef>
          <a:fillRef idx="1">
            <a:schemeClr val="lt1"/>
          </a:fillRef>
          <a:effectRef idx="0">
            <a:schemeClr val="dk1"/>
          </a:effectRef>
          <a:fontRef idx="minor">
            <a:schemeClr val="dk1"/>
          </a:fontRef>
        </p:style>
        <p:txBody>
          <a:bodyPr/>
          <a:lstStyle/>
          <a:p>
            <a:pPr>
              <a:buNone/>
            </a:pPr>
            <a:r>
              <a:rPr lang="fr-FR" dirty="0" smtClean="0"/>
              <a:t>- l’importance de l’économie informelle (économie souterraine et domestique) ;</a:t>
            </a:r>
          </a:p>
          <a:p>
            <a:endParaRPr lang="fr-FR" dirty="0"/>
          </a:p>
        </p:txBody>
      </p:sp>
      <p:sp>
        <p:nvSpPr>
          <p:cNvPr id="4" name="Rectangle 3"/>
          <p:cNvSpPr/>
          <p:nvPr/>
        </p:nvSpPr>
        <p:spPr>
          <a:xfrm>
            <a:off x="428596" y="3357562"/>
            <a:ext cx="8286808" cy="206210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buNone/>
            </a:pPr>
            <a:r>
              <a:rPr lang="fr-FR" sz="3200" dirty="0" smtClean="0"/>
              <a:t>- La part importante des actifs employés dans l’agriculture (malgré l’exode rural et la concentration urbaine) et les services (notamment publics);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strips(downLeft)">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strips(downLeft)">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strips(downLeft)">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85720" y="285728"/>
            <a:ext cx="8643998" cy="4786346"/>
          </a:xfrm>
          <a:prstGeom prst="rect">
            <a:avLst/>
          </a:prstGeom>
          <a:noFill/>
          <a:ln w="9525">
            <a:noFill/>
            <a:miter lim="800000"/>
            <a:headEnd/>
            <a:tailEnd/>
          </a:ln>
          <a:effectLst/>
        </p:spPr>
      </p:pic>
      <p:graphicFrame>
        <p:nvGraphicFramePr>
          <p:cNvPr id="5" name="Tableau 4"/>
          <p:cNvGraphicFramePr>
            <a:graphicFrameLocks noGrp="1"/>
          </p:cNvGraphicFramePr>
          <p:nvPr/>
        </p:nvGraphicFramePr>
        <p:xfrm>
          <a:off x="3800475" y="3350133"/>
          <a:ext cx="1543050" cy="157734"/>
        </p:xfrm>
        <a:graphic>
          <a:graphicData uri="http://schemas.openxmlformats.org/drawingml/2006/table">
            <a:tbl>
              <a:tblPr/>
              <a:tblGrid>
                <a:gridCol w="1543050"/>
              </a:tblGrid>
              <a:tr h="0">
                <a:tc>
                  <a:txBody>
                    <a:bodyPr/>
                    <a:lstStyle/>
                    <a:p>
                      <a:pPr algn="l">
                        <a:lnSpc>
                          <a:spcPct val="115000"/>
                        </a:lnSpc>
                        <a:spcAft>
                          <a:spcPts val="0"/>
                        </a:spcAft>
                      </a:pPr>
                      <a:r>
                        <a:rPr lang="fr-FR" sz="900" dirty="0">
                          <a:solidFill>
                            <a:srgbClr val="000000"/>
                          </a:solidFill>
                          <a:latin typeface="Times New RomanPS BoldMT"/>
                          <a:ea typeface="Times New Roman"/>
                          <a:cs typeface="Times New RomanPS BoldMT"/>
                        </a:rPr>
                        <a:t>1- </a:t>
                      </a:r>
                      <a:r>
                        <a:rPr lang="fr-FR" sz="900" dirty="0">
                          <a:solidFill>
                            <a:srgbClr val="000000"/>
                          </a:solidFill>
                          <a:latin typeface="Times New RomanPSMT"/>
                          <a:ea typeface="Times New Roman"/>
                          <a:cs typeface="Times New RomanPSMT"/>
                        </a:rPr>
                        <a:t>Phase d’expansion</a:t>
                      </a:r>
                      <a:endParaRPr lang="fr-FR" sz="1100" dirty="0">
                        <a:latin typeface="Calibri"/>
                        <a:ea typeface="Times New Roman"/>
                        <a:cs typeface="Arial"/>
                      </a:endParaRPr>
                    </a:p>
                  </a:txBody>
                  <a:tcPr marL="0" marR="0" marT="0" marB="0">
                    <a:lnL>
                      <a:noFill/>
                    </a:lnL>
                    <a:lnR>
                      <a:noFill/>
                    </a:lnR>
                    <a:lnT>
                      <a:noFill/>
                    </a:lnT>
                    <a:lnB>
                      <a:noFill/>
                    </a:lnB>
                  </a:tcPr>
                </a:tc>
              </a:tr>
            </a:tbl>
          </a:graphicData>
        </a:graphic>
      </p:graphicFrame>
      <p:sp>
        <p:nvSpPr>
          <p:cNvPr id="8" name="Rectangle 7"/>
          <p:cNvSpPr/>
          <p:nvPr/>
        </p:nvSpPr>
        <p:spPr>
          <a:xfrm>
            <a:off x="1857356" y="2071678"/>
            <a:ext cx="1997983" cy="369332"/>
          </a:xfrm>
          <a:prstGeom prst="rect">
            <a:avLst/>
          </a:prstGeom>
        </p:spPr>
        <p:txBody>
          <a:bodyPr wrap="none">
            <a:spAutoFit/>
          </a:bodyPr>
          <a:lstStyle/>
          <a:p>
            <a:r>
              <a:rPr lang="fr-FR" b="1" dirty="0" smtClean="0"/>
              <a:t>Phase d’expansion </a:t>
            </a:r>
            <a:endParaRPr lang="fr-FR" dirty="0"/>
          </a:p>
        </p:txBody>
      </p:sp>
      <p:sp>
        <p:nvSpPr>
          <p:cNvPr id="9" name="Rectangle 8"/>
          <p:cNvSpPr/>
          <p:nvPr/>
        </p:nvSpPr>
        <p:spPr>
          <a:xfrm>
            <a:off x="4000496" y="1571612"/>
            <a:ext cx="651140" cy="369332"/>
          </a:xfrm>
          <a:prstGeom prst="rect">
            <a:avLst/>
          </a:prstGeom>
        </p:spPr>
        <p:txBody>
          <a:bodyPr wrap="none">
            <a:spAutoFit/>
          </a:bodyPr>
          <a:lstStyle/>
          <a:p>
            <a:r>
              <a:rPr lang="fr-FR" b="1" dirty="0" smtClean="0"/>
              <a:t>Crise</a:t>
            </a:r>
            <a:endParaRPr lang="fr-FR" dirty="0"/>
          </a:p>
        </p:txBody>
      </p:sp>
      <p:sp>
        <p:nvSpPr>
          <p:cNvPr id="10" name="Rectangle 9"/>
          <p:cNvSpPr/>
          <p:nvPr/>
        </p:nvSpPr>
        <p:spPr>
          <a:xfrm>
            <a:off x="5143504" y="2214554"/>
            <a:ext cx="1123834" cy="369332"/>
          </a:xfrm>
          <a:prstGeom prst="rect">
            <a:avLst/>
          </a:prstGeom>
        </p:spPr>
        <p:txBody>
          <a:bodyPr wrap="none">
            <a:spAutoFit/>
          </a:bodyPr>
          <a:lstStyle/>
          <a:p>
            <a:r>
              <a:rPr lang="fr-FR" b="1" dirty="0" smtClean="0"/>
              <a:t>Récession</a:t>
            </a:r>
            <a:endParaRPr lang="fr-FR" dirty="0"/>
          </a:p>
        </p:txBody>
      </p:sp>
      <p:sp>
        <p:nvSpPr>
          <p:cNvPr id="11" name="Rectangle 10"/>
          <p:cNvSpPr/>
          <p:nvPr/>
        </p:nvSpPr>
        <p:spPr>
          <a:xfrm>
            <a:off x="6357950" y="2928934"/>
            <a:ext cx="894604" cy="369332"/>
          </a:xfrm>
          <a:prstGeom prst="rect">
            <a:avLst/>
          </a:prstGeom>
        </p:spPr>
        <p:txBody>
          <a:bodyPr wrap="none">
            <a:spAutoFit/>
          </a:bodyPr>
          <a:lstStyle/>
          <a:p>
            <a:r>
              <a:rPr lang="fr-FR" b="1" dirty="0" smtClean="0"/>
              <a:t>Reprise</a:t>
            </a:r>
            <a:endParaRPr lang="fr-FR" dirty="0"/>
          </a:p>
        </p:txBody>
      </p:sp>
      <p:sp>
        <p:nvSpPr>
          <p:cNvPr id="12" name="Rectangle 11"/>
          <p:cNvSpPr/>
          <p:nvPr/>
        </p:nvSpPr>
        <p:spPr>
          <a:xfrm>
            <a:off x="3786182" y="3357562"/>
            <a:ext cx="1071570" cy="214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3214678" y="1357298"/>
            <a:ext cx="2858796" cy="369332"/>
          </a:xfrm>
          <a:prstGeom prst="rect">
            <a:avLst/>
          </a:prstGeom>
        </p:spPr>
        <p:txBody>
          <a:bodyPr wrap="none">
            <a:spAutoFit/>
          </a:bodyPr>
          <a:lstStyle/>
          <a:p>
            <a:r>
              <a:rPr lang="fr-FR" b="1" dirty="0" smtClean="0"/>
              <a:t>(fin de période d’expansion)</a:t>
            </a:r>
            <a:endParaRPr lang="fr-FR" dirty="0"/>
          </a:p>
        </p:txBody>
      </p:sp>
      <p:sp>
        <p:nvSpPr>
          <p:cNvPr id="17" name="Étoile à 5 branches 16"/>
          <p:cNvSpPr/>
          <p:nvPr/>
        </p:nvSpPr>
        <p:spPr>
          <a:xfrm>
            <a:off x="-357222" y="1500174"/>
            <a:ext cx="3643338" cy="228601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hausse </a:t>
            </a:r>
            <a:r>
              <a:rPr lang="fr-FR" sz="2000" b="1" dirty="0" smtClean="0">
                <a:solidFill>
                  <a:schemeClr val="tx1"/>
                </a:solidFill>
              </a:rPr>
              <a:t>importante</a:t>
            </a:r>
            <a:r>
              <a:rPr lang="fr-FR" sz="2400" b="1" dirty="0" smtClean="0">
                <a:solidFill>
                  <a:schemeClr val="tx1"/>
                </a:solidFill>
              </a:rPr>
              <a:t> du PIB</a:t>
            </a:r>
            <a:endParaRPr lang="fr-FR" sz="2400" b="1" dirty="0">
              <a:solidFill>
                <a:schemeClr val="tx1"/>
              </a:solidFill>
            </a:endParaRPr>
          </a:p>
        </p:txBody>
      </p:sp>
      <p:sp>
        <p:nvSpPr>
          <p:cNvPr id="18" name="Étoile à 5 branches 17"/>
          <p:cNvSpPr/>
          <p:nvPr/>
        </p:nvSpPr>
        <p:spPr>
          <a:xfrm>
            <a:off x="4000496" y="2500306"/>
            <a:ext cx="2428892" cy="2071702"/>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rPr>
              <a:t>faible hausse du PIB</a:t>
            </a:r>
            <a:endParaRPr lang="fr-FR" sz="2000" b="1" dirty="0">
              <a:solidFill>
                <a:schemeClr val="tx1"/>
              </a:solidFill>
            </a:endParaRPr>
          </a:p>
        </p:txBody>
      </p:sp>
      <p:sp>
        <p:nvSpPr>
          <p:cNvPr id="20" name="Rectangle 19"/>
          <p:cNvSpPr/>
          <p:nvPr/>
        </p:nvSpPr>
        <p:spPr>
          <a:xfrm>
            <a:off x="4214810" y="5072074"/>
            <a:ext cx="4929190" cy="1015663"/>
          </a:xfrm>
          <a:prstGeom prst="rect">
            <a:avLst/>
          </a:prstGeom>
        </p:spPr>
        <p:txBody>
          <a:bodyPr wrap="square">
            <a:spAutoFit/>
          </a:bodyPr>
          <a:lstStyle/>
          <a:p>
            <a:pPr algn="ctr"/>
            <a:r>
              <a:rPr lang="fr-FR" sz="2000" b="1" dirty="0" smtClean="0"/>
              <a:t>Reprise:</a:t>
            </a:r>
          </a:p>
          <a:p>
            <a:r>
              <a:rPr lang="fr-FR" sz="2000" b="1" dirty="0" smtClean="0"/>
              <a:t>retour  de  l’économie  à  une  phase </a:t>
            </a:r>
          </a:p>
          <a:p>
            <a:r>
              <a:rPr lang="fr-FR" sz="2000" b="1" dirty="0" smtClean="0"/>
              <a:t>d’expansion après une phase de récession.</a:t>
            </a:r>
            <a:endParaRPr lang="fr-FR"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strips(downLeft)">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1" presetClass="entr" presetSubtype="0" fill="hold" grpId="0" nodeType="clickEffect">
                                  <p:stCondLst>
                                    <p:cond delay="0"/>
                                  </p:stCondLst>
                                  <p:childTnLst>
                                    <p:set>
                                      <p:cBhvr>
                                        <p:cTn id="16" dur="1000">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1" presetClass="entr" presetSubtype="0" fill="hold" grpId="1" nodeType="clickEffect">
                                  <p:stCondLst>
                                    <p:cond delay="0"/>
                                  </p:stCondLst>
                                  <p:childTnLst>
                                    <p:set>
                                      <p:cBhvr>
                                        <p:cTn id="20" dur="5000">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strips(down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strips(down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strips(downLef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8" presetClass="entr" presetSubtype="12"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strips(downLeft)">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11" presetClass="entr" presetSubtype="0" fill="hold" grpId="1" nodeType="clickEffect">
                                  <p:stCondLst>
                                    <p:cond delay="0"/>
                                  </p:stCondLst>
                                  <p:childTnLst>
                                    <p:set>
                                      <p:cBhvr>
                                        <p:cTn id="44" dur="1000">
                                          <p:stCondLst>
                                            <p:cond delay="0"/>
                                          </p:stCondLst>
                                        </p:cTn>
                                        <p:tgtEl>
                                          <p:spTgt spid="1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strips(downLeft)">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11" presetClass="entr" presetSubtype="0" fill="hold" grpId="0" nodeType="clickEffect">
                                  <p:stCondLst>
                                    <p:cond delay="0"/>
                                  </p:stCondLst>
                                  <p:childTnLst>
                                    <p:set>
                                      <p:cBhvr>
                                        <p:cTn id="53" dur="5000">
                                          <p:stCondLst>
                                            <p:cond delay="0"/>
                                          </p:stCondLst>
                                        </p:cTn>
                                        <p:tgtEl>
                                          <p:spTgt spid="2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1" presetClass="entr" presetSubtype="0" fill="hold" grpId="2" nodeType="clickEffect">
                                  <p:stCondLst>
                                    <p:cond delay="0"/>
                                  </p:stCondLst>
                                  <p:childTnLst>
                                    <p:set>
                                      <p:cBhvr>
                                        <p:cTn id="57" dur="5000">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3" grpId="0"/>
      <p:bldP spid="17" grpId="0" animBg="1"/>
      <p:bldP spid="17" grpId="1" animBg="1"/>
      <p:bldP spid="18" grpId="0" animBg="1"/>
      <p:bldP spid="18" grpId="1" animBg="1"/>
      <p:bldP spid="18" grpId="2" animBg="1"/>
      <p:bldP spid="2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66"/>
            <a:ext cx="8229600" cy="654032"/>
          </a:xfrm>
        </p:spPr>
        <p:style>
          <a:lnRef idx="2">
            <a:schemeClr val="dk1"/>
          </a:lnRef>
          <a:fillRef idx="1">
            <a:schemeClr val="lt1"/>
          </a:fillRef>
          <a:effectRef idx="0">
            <a:schemeClr val="dk1"/>
          </a:effectRef>
          <a:fontRef idx="minor">
            <a:schemeClr val="dk1"/>
          </a:fontRef>
        </p:style>
        <p:txBody>
          <a:bodyPr>
            <a:normAutofit fontScale="90000"/>
          </a:bodyPr>
          <a:lstStyle/>
          <a:p>
            <a:r>
              <a:rPr lang="fr-FR" dirty="0" smtClean="0"/>
              <a:t/>
            </a:r>
            <a:br>
              <a:rPr lang="fr-FR" dirty="0" smtClean="0"/>
            </a:br>
            <a:r>
              <a:rPr lang="fr-FR" dirty="0" smtClean="0"/>
              <a:t>2- Les critères humains</a:t>
            </a:r>
            <a:br>
              <a:rPr lang="fr-FR" dirty="0" smtClean="0"/>
            </a:br>
            <a:endParaRPr lang="fr-FR" dirty="0"/>
          </a:p>
        </p:txBody>
      </p:sp>
      <p:sp>
        <p:nvSpPr>
          <p:cNvPr id="3" name="Espace réservé du contenu 2"/>
          <p:cNvSpPr>
            <a:spLocks noGrp="1"/>
          </p:cNvSpPr>
          <p:nvPr>
            <p:ph idx="1"/>
          </p:nvPr>
        </p:nvSpPr>
        <p:spPr>
          <a:xfrm>
            <a:off x="457200" y="1600201"/>
            <a:ext cx="8229600" cy="1757362"/>
          </a:xfrm>
        </p:spPr>
        <p:style>
          <a:lnRef idx="2">
            <a:schemeClr val="accent2"/>
          </a:lnRef>
          <a:fillRef idx="1">
            <a:schemeClr val="lt1"/>
          </a:fillRef>
          <a:effectRef idx="0">
            <a:schemeClr val="accent2"/>
          </a:effectRef>
          <a:fontRef idx="minor">
            <a:schemeClr val="dk1"/>
          </a:fontRef>
        </p:style>
        <p:txBody>
          <a:bodyPr/>
          <a:lstStyle/>
          <a:p>
            <a:r>
              <a:rPr lang="fr-FR" dirty="0" smtClean="0"/>
              <a:t>la grande majorité des pays pauvres souffre encore du phénomène de surnatalité : problème de transition démographique ;</a:t>
            </a:r>
          </a:p>
        </p:txBody>
      </p:sp>
      <p:sp>
        <p:nvSpPr>
          <p:cNvPr id="4" name="Rectangle 3"/>
          <p:cNvSpPr/>
          <p:nvPr/>
        </p:nvSpPr>
        <p:spPr>
          <a:xfrm>
            <a:off x="571472" y="3714752"/>
            <a:ext cx="8143932"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buFont typeface="Arial" pitchFamily="34" charset="0"/>
              <a:buChar char="•"/>
            </a:pPr>
            <a:r>
              <a:rPr lang="fr-FR" sz="3200" dirty="0" smtClean="0"/>
              <a:t>  Mortalité infantile élevée ;</a:t>
            </a:r>
          </a:p>
        </p:txBody>
      </p:sp>
      <p:sp>
        <p:nvSpPr>
          <p:cNvPr id="5" name="Rectangle 4"/>
          <p:cNvSpPr/>
          <p:nvPr/>
        </p:nvSpPr>
        <p:spPr>
          <a:xfrm>
            <a:off x="571472" y="4714884"/>
            <a:ext cx="8143932"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buFont typeface="Arial" pitchFamily="34" charset="0"/>
              <a:buChar char="•"/>
            </a:pPr>
            <a:r>
              <a:rPr lang="fr-FR" sz="3200" dirty="0" smtClean="0"/>
              <a:t>  Espérance de vie faible….. </a:t>
            </a:r>
            <a:endParaRPr lang="fr-FR" sz="3200" dirty="0"/>
          </a:p>
        </p:txBody>
      </p:sp>
      <p:sp>
        <p:nvSpPr>
          <p:cNvPr id="6" name="Bulle ronde 5"/>
          <p:cNvSpPr/>
          <p:nvPr/>
        </p:nvSpPr>
        <p:spPr>
          <a:xfrm>
            <a:off x="7643802" y="214290"/>
            <a:ext cx="1500198" cy="1643074"/>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taux de natalité et de mortalité élevés</a:t>
            </a:r>
            <a:endParaRPr lang="fr-FR"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strips(downLeft)">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strips(downLeft)">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down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strips(downLeft)">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strips(downLeft)">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P spid="4" grpId="0" animBg="1"/>
      <p:bldP spid="5" grpId="0" animBg="1"/>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14290"/>
            <a:ext cx="8229600" cy="560406"/>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fr-FR" dirty="0" smtClean="0"/>
              <a:t/>
            </a:r>
            <a:br>
              <a:rPr lang="fr-FR" dirty="0" smtClean="0"/>
            </a:br>
            <a:r>
              <a:rPr lang="fr-FR" dirty="0" smtClean="0"/>
              <a:t>3- Critères sociaux</a:t>
            </a:r>
            <a:br>
              <a:rPr lang="fr-FR" dirty="0" smtClean="0"/>
            </a:br>
            <a:endParaRPr lang="fr-FR" dirty="0"/>
          </a:p>
        </p:txBody>
      </p:sp>
      <p:sp>
        <p:nvSpPr>
          <p:cNvPr id="3" name="Espace réservé du contenu 2"/>
          <p:cNvSpPr>
            <a:spLocks noGrp="1"/>
          </p:cNvSpPr>
          <p:nvPr>
            <p:ph idx="1"/>
          </p:nvPr>
        </p:nvSpPr>
        <p:spPr>
          <a:xfrm>
            <a:off x="500034" y="1214422"/>
            <a:ext cx="8229600" cy="1114420"/>
          </a:xfrm>
        </p:spPr>
        <p:style>
          <a:lnRef idx="2">
            <a:schemeClr val="accent2"/>
          </a:lnRef>
          <a:fillRef idx="1">
            <a:schemeClr val="lt1"/>
          </a:fillRef>
          <a:effectRef idx="0">
            <a:schemeClr val="accent2"/>
          </a:effectRef>
          <a:fontRef idx="minor">
            <a:schemeClr val="dk1"/>
          </a:fontRef>
        </p:style>
        <p:txBody>
          <a:bodyPr>
            <a:normAutofit/>
          </a:bodyPr>
          <a:lstStyle/>
          <a:p>
            <a:r>
              <a:rPr lang="fr-FR" dirty="0" smtClean="0"/>
              <a:t>La forte croissance démographique et une population jeune ;</a:t>
            </a:r>
          </a:p>
        </p:txBody>
      </p:sp>
      <p:sp>
        <p:nvSpPr>
          <p:cNvPr id="4" name="Rectangle 3"/>
          <p:cNvSpPr/>
          <p:nvPr/>
        </p:nvSpPr>
        <p:spPr>
          <a:xfrm>
            <a:off x="571472" y="2643182"/>
            <a:ext cx="8215370"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buFont typeface="Arial" pitchFamily="34" charset="0"/>
              <a:buChar char="•"/>
            </a:pPr>
            <a:r>
              <a:rPr lang="fr-FR" sz="3200" dirty="0" smtClean="0"/>
              <a:t>   Le dualisme social (inégale répartition des patrimoines et des revenus);</a:t>
            </a:r>
          </a:p>
        </p:txBody>
      </p:sp>
      <p:sp>
        <p:nvSpPr>
          <p:cNvPr id="6" name="Espace réservé du contenu 2"/>
          <p:cNvSpPr txBox="1">
            <a:spLocks/>
          </p:cNvSpPr>
          <p:nvPr/>
        </p:nvSpPr>
        <p:spPr>
          <a:xfrm>
            <a:off x="500034" y="3929066"/>
            <a:ext cx="8229600" cy="2614618"/>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chemeClr val="dk1"/>
                </a:solidFill>
                <a:effectLst/>
                <a:uLnTx/>
                <a:uFillTx/>
                <a:latin typeface="+mn-lt"/>
                <a:ea typeface="+mn-ea"/>
                <a:cs typeface="+mn-cs"/>
              </a:rPr>
              <a:t>Les problèmes  urbains  (infrastructures,  eau,  égouts,  élimination  des  déchets,  approvisionnement,  logement,  chômage, insécurité…) liés à la forte croissance de la taille des villes, du fait de l’exode rural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a:ln>
                <a:noFill/>
              </a:ln>
              <a:solidFill>
                <a:schemeClr val="dk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strips(downLeft)">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strips(downLeft)">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strips(down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strips(downLeft)">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animBg="1"/>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style>
          <a:lnRef idx="2">
            <a:schemeClr val="accent2"/>
          </a:lnRef>
          <a:fillRef idx="1">
            <a:schemeClr val="lt1"/>
          </a:fillRef>
          <a:effectRef idx="0">
            <a:schemeClr val="accent2"/>
          </a:effectRef>
          <a:fontRef idx="minor">
            <a:schemeClr val="dk1"/>
          </a:fontRef>
        </p:style>
        <p:txBody>
          <a:bodyPr/>
          <a:lstStyle/>
          <a:p>
            <a:r>
              <a:rPr lang="fr-FR" dirty="0" smtClean="0"/>
              <a:t>3- Critères sociaux</a:t>
            </a:r>
            <a:endParaRPr lang="fr-FR" dirty="0"/>
          </a:p>
        </p:txBody>
      </p:sp>
      <p:sp>
        <p:nvSpPr>
          <p:cNvPr id="4" name="Espace réservé du contenu 3"/>
          <p:cNvSpPr>
            <a:spLocks noGrp="1"/>
          </p:cNvSpPr>
          <p:nvPr>
            <p:ph idx="1"/>
          </p:nvPr>
        </p:nvSpPr>
        <p:spPr>
          <a:xfrm>
            <a:off x="457200" y="1600201"/>
            <a:ext cx="8229600" cy="1685924"/>
          </a:xfrm>
        </p:spPr>
        <p:style>
          <a:lnRef idx="2">
            <a:schemeClr val="accent1"/>
          </a:lnRef>
          <a:fillRef idx="1">
            <a:schemeClr val="lt1"/>
          </a:fillRef>
          <a:effectRef idx="0">
            <a:schemeClr val="accent1"/>
          </a:effectRef>
          <a:fontRef idx="minor">
            <a:schemeClr val="dk1"/>
          </a:fontRef>
        </p:style>
        <p:txBody>
          <a:bodyPr/>
          <a:lstStyle/>
          <a:p>
            <a:r>
              <a:rPr lang="fr-FR" dirty="0" smtClean="0"/>
              <a:t>L’urbanisation anarchique et la présence d’un secteur tertiaire parasitaire (petits métiers à faible valeur ajoutée)</a:t>
            </a:r>
          </a:p>
          <a:p>
            <a:endParaRPr lang="fr-F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11156"/>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fr-FR" dirty="0" smtClean="0"/>
              <a:t/>
            </a:r>
            <a:br>
              <a:rPr lang="fr-FR" dirty="0" smtClean="0"/>
            </a:br>
            <a:r>
              <a:rPr lang="fr-FR" dirty="0" smtClean="0"/>
              <a:t>3- Critères sociaux</a:t>
            </a:r>
            <a:br>
              <a:rPr lang="fr-FR" dirty="0" smtClean="0"/>
            </a:br>
            <a:endParaRPr lang="fr-FR" dirty="0"/>
          </a:p>
        </p:txBody>
      </p:sp>
      <p:sp>
        <p:nvSpPr>
          <p:cNvPr id="3" name="Espace réservé du contenu 2"/>
          <p:cNvSpPr>
            <a:spLocks noGrp="1"/>
          </p:cNvSpPr>
          <p:nvPr>
            <p:ph idx="1"/>
          </p:nvPr>
        </p:nvSpPr>
        <p:spPr>
          <a:xfrm>
            <a:off x="428596" y="1428736"/>
            <a:ext cx="8229600" cy="1614486"/>
          </a:xfrm>
        </p:spPr>
        <p:style>
          <a:lnRef idx="2">
            <a:schemeClr val="accent2"/>
          </a:lnRef>
          <a:fillRef idx="1">
            <a:schemeClr val="lt1"/>
          </a:fillRef>
          <a:effectRef idx="0">
            <a:schemeClr val="accent2"/>
          </a:effectRef>
          <a:fontRef idx="minor">
            <a:schemeClr val="dk1"/>
          </a:fontRef>
        </p:style>
        <p:txBody>
          <a:bodyPr>
            <a:normAutofit/>
          </a:bodyPr>
          <a:lstStyle/>
          <a:p>
            <a:r>
              <a:rPr lang="fr-FR" dirty="0" smtClean="0"/>
              <a:t>L’insuffisance de la couverture sanitaire (manque de personnel soignant, faiblesse des équipements hospitaliers).</a:t>
            </a:r>
          </a:p>
          <a:p>
            <a:endParaRPr lang="fr-FR" dirty="0"/>
          </a:p>
        </p:txBody>
      </p:sp>
      <p:sp>
        <p:nvSpPr>
          <p:cNvPr id="4" name="Rectangle 3"/>
          <p:cNvSpPr/>
          <p:nvPr/>
        </p:nvSpPr>
        <p:spPr>
          <a:xfrm>
            <a:off x="428596" y="3286124"/>
            <a:ext cx="8215370"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buFont typeface="Arial" pitchFamily="34" charset="0"/>
              <a:buChar char="•"/>
            </a:pPr>
            <a:r>
              <a:rPr lang="fr-FR" dirty="0" smtClean="0"/>
              <a:t>      </a:t>
            </a:r>
            <a:r>
              <a:rPr lang="fr-FR" sz="3200" dirty="0" smtClean="0"/>
              <a:t>La faiblesse des taux de scolarisation et d’alphabétisation ;</a:t>
            </a:r>
          </a:p>
        </p:txBody>
      </p:sp>
      <p:sp>
        <p:nvSpPr>
          <p:cNvPr id="5" name="Rectangle 4"/>
          <p:cNvSpPr/>
          <p:nvPr/>
        </p:nvSpPr>
        <p:spPr>
          <a:xfrm>
            <a:off x="428596" y="4643446"/>
            <a:ext cx="8215370" cy="206210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buFont typeface="Arial" pitchFamily="34" charset="0"/>
              <a:buChar char="•"/>
            </a:pPr>
            <a:r>
              <a:rPr lang="fr-FR" dirty="0" smtClean="0"/>
              <a:t> </a:t>
            </a:r>
            <a:r>
              <a:rPr lang="fr-FR" sz="3200" dirty="0" smtClean="0"/>
              <a:t>Le chômage, le travail des enfants et la misère urbaine ;</a:t>
            </a:r>
          </a:p>
          <a:p>
            <a:pPr>
              <a:buFont typeface="Arial" pitchFamily="34" charset="0"/>
              <a:buChar char="•"/>
            </a:pPr>
            <a:r>
              <a:rPr lang="fr-FR" sz="3200" dirty="0" smtClean="0"/>
              <a:t> Régimes politiques souvent plus autoritaires que dans les pays industrialisés…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strips(downLeft)">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strips(downLeft)">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strips(down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strips(downLeft)">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animBg="1"/>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357430"/>
            <a:ext cx="8229600" cy="1143000"/>
          </a:xfrm>
        </p:spPr>
        <p:txBody>
          <a:bodyPr>
            <a:normAutofit fontScale="90000"/>
          </a:bodyPr>
          <a:lstStyle/>
          <a:p>
            <a:r>
              <a:rPr lang="fr-FR" dirty="0" smtClean="0"/>
              <a:t>1-3- Les théories explicatives du sous- développement</a:t>
            </a:r>
            <a:endParaRPr lang="fr-F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1-3-1- Les facteurs internes</a:t>
            </a:r>
            <a:br>
              <a:rPr lang="fr-FR" dirty="0" smtClean="0"/>
            </a:br>
            <a:r>
              <a:rPr lang="fr-FR" dirty="0" smtClean="0"/>
              <a:t>1-3-1-1 Les étapes de la croissance selon Rostow : Le développement est un retard de développement </a:t>
            </a:r>
            <a:endParaRPr lang="fr-F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571612"/>
            <a:ext cx="8229600" cy="2828932"/>
          </a:xfrm>
        </p:spPr>
        <p:style>
          <a:lnRef idx="2">
            <a:schemeClr val="accent1"/>
          </a:lnRef>
          <a:fillRef idx="1">
            <a:schemeClr val="lt1"/>
          </a:fillRef>
          <a:effectRef idx="0">
            <a:schemeClr val="accent1"/>
          </a:effectRef>
          <a:fontRef idx="minor">
            <a:schemeClr val="dk1"/>
          </a:fontRef>
        </p:style>
        <p:txBody>
          <a:bodyPr/>
          <a:lstStyle/>
          <a:p>
            <a:pPr>
              <a:buNone/>
            </a:pPr>
            <a:r>
              <a:rPr lang="fr-FR" dirty="0" smtClean="0"/>
              <a:t>Selon Rostow:</a:t>
            </a:r>
          </a:p>
          <a:p>
            <a:r>
              <a:rPr lang="fr-FR" dirty="0" smtClean="0"/>
              <a:t>Le SD n’est qu’un retard d’un pays par rapport à un autre;</a:t>
            </a:r>
          </a:p>
          <a:p>
            <a:r>
              <a:rPr lang="fr-FR" dirty="0" smtClean="0"/>
              <a:t>le développement passe nécessairement par les étapes suivante:</a:t>
            </a:r>
            <a:endParaRPr lang="fr-F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nvPr>
        </p:nvGraphicFramePr>
        <p:xfrm>
          <a:off x="-2" y="1"/>
          <a:ext cx="9144003" cy="7212587"/>
        </p:xfrm>
        <a:graphic>
          <a:graphicData uri="http://schemas.openxmlformats.org/drawingml/2006/table">
            <a:tbl>
              <a:tblPr firstRow="1" bandRow="1">
                <a:tableStyleId>{5940675A-B579-460E-94D1-54222C63F5DA}</a:tableStyleId>
              </a:tblPr>
              <a:tblGrid>
                <a:gridCol w="2571738"/>
                <a:gridCol w="6572265"/>
              </a:tblGrid>
              <a:tr h="565802">
                <a:tc>
                  <a:txBody>
                    <a:bodyPr/>
                    <a:lstStyle/>
                    <a:p>
                      <a:pPr algn="ctr"/>
                      <a:r>
                        <a:rPr lang="fr-FR" sz="2400" b="1" dirty="0" smtClean="0"/>
                        <a:t>Les étapes</a:t>
                      </a:r>
                      <a:endParaRPr lang="fr-F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dirty="0" smtClean="0"/>
                        <a:t>Les caractéristiques des étapes de la croissance</a:t>
                      </a:r>
                    </a:p>
                    <a:p>
                      <a:pPr algn="ctr"/>
                      <a:endParaRPr lang="fr-FR" sz="2400" b="1" dirty="0"/>
                    </a:p>
                  </a:txBody>
                  <a:tcPr/>
                </a:tc>
              </a:tr>
              <a:tr h="791750">
                <a:tc>
                  <a:txBody>
                    <a:bodyPr/>
                    <a:lstStyle/>
                    <a:p>
                      <a:r>
                        <a:rPr lang="fr-FR" sz="2000" b="1" dirty="0" smtClean="0">
                          <a:solidFill>
                            <a:srgbClr val="C00000"/>
                          </a:solidFill>
                        </a:rPr>
                        <a:t>1. La société traditionnelle</a:t>
                      </a:r>
                      <a:endParaRPr lang="fr-FR" sz="20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b="1" dirty="0" smtClean="0"/>
                        <a:t>L’agriculture est la principale source de richesse. (PMA)</a:t>
                      </a:r>
                    </a:p>
                    <a:p>
                      <a:endParaRPr lang="fr-FR" sz="2000" b="1" dirty="0"/>
                    </a:p>
                  </a:txBody>
                  <a:tcPr/>
                </a:tc>
              </a:tr>
              <a:tr h="1578291">
                <a:tc>
                  <a:txBody>
                    <a:bodyPr/>
                    <a:lstStyle/>
                    <a:p>
                      <a:r>
                        <a:rPr lang="fr-FR" sz="2000" b="1" dirty="0" smtClean="0">
                          <a:solidFill>
                            <a:srgbClr val="C00000"/>
                          </a:solidFill>
                        </a:rPr>
                        <a:t>2. Conditions préalables au décollage</a:t>
                      </a:r>
                      <a:endParaRPr lang="fr-FR" sz="2000" b="1" dirty="0">
                        <a:solidFill>
                          <a:srgbClr val="C00000"/>
                        </a:solidFill>
                      </a:endParaRPr>
                    </a:p>
                  </a:txBody>
                  <a:tcPr/>
                </a:tc>
                <a:tc>
                  <a:txBody>
                    <a:bodyPr/>
                    <a:lstStyle/>
                    <a:p>
                      <a:r>
                        <a:rPr lang="fr-FR" sz="2000" b="1" dirty="0" smtClean="0"/>
                        <a:t>- l’émergence de l’idée de changement </a:t>
                      </a:r>
                    </a:p>
                    <a:p>
                      <a:pPr>
                        <a:buFontTx/>
                        <a:buChar char="-"/>
                      </a:pPr>
                      <a:r>
                        <a:rPr lang="fr-FR" sz="2000" b="1" dirty="0" smtClean="0"/>
                        <a:t>les conditions favorables au progrès:</a:t>
                      </a:r>
                      <a:r>
                        <a:rPr lang="fr-FR" sz="2000" b="1" baseline="0" dirty="0" smtClean="0"/>
                        <a:t> apparition du profit, </a:t>
                      </a:r>
                      <a:r>
                        <a:rPr lang="fr-FR" sz="2000" b="1" baseline="0" dirty="0" err="1" smtClean="0"/>
                        <a:t>dév</a:t>
                      </a:r>
                      <a:r>
                        <a:rPr lang="fr-FR" sz="2000" b="1" baseline="0" dirty="0" smtClean="0"/>
                        <a:t> de l’agriculture…</a:t>
                      </a:r>
                      <a:endParaRPr lang="fr-FR" sz="2000" b="1" dirty="0" smtClean="0"/>
                    </a:p>
                    <a:p>
                      <a:pPr marL="0" marR="0" indent="0" algn="l" defTabSz="914400" rtl="0" eaLnBrk="1" fontAlgn="auto" latinLnBrk="0" hangingPunct="1">
                        <a:lnSpc>
                          <a:spcPct val="100000"/>
                        </a:lnSpc>
                        <a:spcBef>
                          <a:spcPts val="0"/>
                        </a:spcBef>
                        <a:spcAft>
                          <a:spcPts val="0"/>
                        </a:spcAft>
                        <a:buClrTx/>
                        <a:buSzTx/>
                        <a:buFontTx/>
                        <a:buChar char="-"/>
                        <a:tabLst/>
                        <a:defRPr/>
                      </a:pPr>
                      <a:r>
                        <a:rPr lang="fr-FR" sz="2000" b="1" dirty="0" smtClean="0"/>
                        <a:t> L’épargne et l’investissement augmentent. (Pays en développement</a:t>
                      </a:r>
                      <a:r>
                        <a:rPr lang="fr-FR" sz="2000" b="1" dirty="0"/>
                        <a:t>)</a:t>
                      </a:r>
                      <a:endParaRPr lang="fr-FR" sz="2000" b="1" dirty="0" smtClean="0"/>
                    </a:p>
                  </a:txBody>
                  <a:tcPr/>
                </a:tc>
              </a:tr>
              <a:tr h="1198981">
                <a:tc>
                  <a:txBody>
                    <a:bodyPr/>
                    <a:lstStyle/>
                    <a:p>
                      <a:r>
                        <a:rPr lang="fr-FR" sz="2000" b="1" dirty="0" smtClean="0">
                          <a:solidFill>
                            <a:srgbClr val="C00000"/>
                          </a:solidFill>
                        </a:rPr>
                        <a:t>3.</a:t>
                      </a:r>
                      <a:r>
                        <a:rPr lang="fr-FR" sz="2000" b="1" baseline="0" dirty="0" smtClean="0">
                          <a:solidFill>
                            <a:srgbClr val="C00000"/>
                          </a:solidFill>
                        </a:rPr>
                        <a:t> Le  décollage  ou </a:t>
                      </a:r>
                    </a:p>
                    <a:p>
                      <a:r>
                        <a:rPr lang="fr-FR" sz="2000" b="1" baseline="0" dirty="0" smtClean="0">
                          <a:solidFill>
                            <a:srgbClr val="C00000"/>
                          </a:solidFill>
                        </a:rPr>
                        <a:t> « </a:t>
                      </a:r>
                      <a:r>
                        <a:rPr lang="fr-FR" sz="2000" b="1" baseline="0" dirty="0" err="1" smtClean="0">
                          <a:solidFill>
                            <a:srgbClr val="C00000"/>
                          </a:solidFill>
                        </a:rPr>
                        <a:t>take</a:t>
                      </a:r>
                      <a:r>
                        <a:rPr lang="fr-FR" sz="2000" b="1" baseline="0" dirty="0" smtClean="0">
                          <a:solidFill>
                            <a:srgbClr val="C00000"/>
                          </a:solidFill>
                        </a:rPr>
                        <a:t>  off »</a:t>
                      </a:r>
                      <a:endParaRPr lang="fr-FR" sz="2000" b="1" dirty="0">
                        <a:solidFill>
                          <a:srgbClr val="C00000"/>
                        </a:solidFill>
                      </a:endParaRPr>
                    </a:p>
                  </a:txBody>
                  <a:tcPr/>
                </a:tc>
                <a:tc>
                  <a:txBody>
                    <a:bodyPr/>
                    <a:lstStyle/>
                    <a:p>
                      <a:pPr>
                        <a:buFontTx/>
                        <a:buChar char="-"/>
                      </a:pPr>
                      <a:r>
                        <a:rPr lang="fr-FR" sz="2000" b="1" dirty="0" smtClean="0"/>
                        <a:t>Emergence d’industries motrices</a:t>
                      </a:r>
                    </a:p>
                    <a:p>
                      <a:pPr>
                        <a:buFontTx/>
                        <a:buChar char="-"/>
                      </a:pPr>
                      <a:r>
                        <a:rPr lang="fr-FR" sz="2000" b="1" baseline="0" dirty="0" smtClean="0"/>
                        <a:t> taux de croissance élevé et constant</a:t>
                      </a:r>
                    </a:p>
                    <a:p>
                      <a:pPr marL="0" marR="0" indent="0" algn="l" defTabSz="914400" rtl="0" eaLnBrk="1" fontAlgn="auto" latinLnBrk="0" hangingPunct="1">
                        <a:lnSpc>
                          <a:spcPct val="100000"/>
                        </a:lnSpc>
                        <a:spcBef>
                          <a:spcPts val="0"/>
                        </a:spcBef>
                        <a:spcAft>
                          <a:spcPts val="0"/>
                        </a:spcAft>
                        <a:buClrTx/>
                        <a:buSzTx/>
                        <a:buFontTx/>
                        <a:buChar char="-"/>
                        <a:tabLst/>
                        <a:defRPr/>
                      </a:pPr>
                      <a:r>
                        <a:rPr lang="fr-FR" sz="2000" b="1" baseline="0" dirty="0" smtClean="0"/>
                        <a:t>inégalités sociales ex: </a:t>
                      </a:r>
                      <a:r>
                        <a:rPr lang="fr-FR" sz="1800" b="0" i="0" kern="1200" dirty="0" smtClean="0">
                          <a:solidFill>
                            <a:schemeClr val="tx1"/>
                          </a:solidFill>
                          <a:latin typeface="+mn-lt"/>
                          <a:ea typeface="+mn-ea"/>
                          <a:cs typeface="+mn-cs"/>
                        </a:rPr>
                        <a:t>nouveaux pays industrialisés </a:t>
                      </a:r>
                      <a:r>
                        <a:rPr lang="fr-FR" sz="1800" b="1" baseline="0" dirty="0" smtClean="0"/>
                        <a:t>(</a:t>
                      </a:r>
                      <a:r>
                        <a:rPr lang="fr-FR" sz="1800" b="1" dirty="0" smtClean="0"/>
                        <a:t>NPI) </a:t>
                      </a:r>
                      <a:r>
                        <a:rPr lang="fr-FR" sz="1800" b="0" i="0" kern="1200" dirty="0" smtClean="0">
                          <a:solidFill>
                            <a:schemeClr val="tx1"/>
                          </a:solidFill>
                          <a:latin typeface="+mn-lt"/>
                          <a:ea typeface="+mn-ea"/>
                          <a:cs typeface="+mn-cs"/>
                        </a:rPr>
                        <a:t> (Asie)</a:t>
                      </a:r>
                      <a:endParaRPr lang="fr-FR" sz="2000" b="1" dirty="0" smtClean="0"/>
                    </a:p>
                    <a:p>
                      <a:pPr>
                        <a:buFontTx/>
                        <a:buChar char="-"/>
                      </a:pPr>
                      <a:endParaRPr lang="fr-FR" sz="2000" b="1" dirty="0"/>
                    </a:p>
                  </a:txBody>
                  <a:tcPr/>
                </a:tc>
              </a:tr>
              <a:tr h="1361157">
                <a:tc>
                  <a:txBody>
                    <a:bodyPr/>
                    <a:lstStyle/>
                    <a:p>
                      <a:r>
                        <a:rPr lang="fr-FR" sz="2000" b="1" dirty="0" smtClean="0">
                          <a:solidFill>
                            <a:srgbClr val="C00000"/>
                          </a:solidFill>
                        </a:rPr>
                        <a:t>4. Le progrès vers la maturité </a:t>
                      </a:r>
                      <a:endParaRPr lang="fr-FR" sz="2000" b="1" dirty="0">
                        <a:solidFill>
                          <a:srgbClr val="C00000"/>
                        </a:solidFill>
                      </a:endParaRPr>
                    </a:p>
                  </a:txBody>
                  <a:tcPr/>
                </a:tc>
                <a:tc>
                  <a:txBody>
                    <a:bodyPr/>
                    <a:lstStyle/>
                    <a:p>
                      <a:pPr>
                        <a:buFontTx/>
                        <a:buChar char="-"/>
                      </a:pPr>
                      <a:r>
                        <a:rPr lang="fr-FR" sz="2000" b="1" baseline="0" dirty="0" smtClean="0"/>
                        <a:t>nouvel accroissement du taux d'investissement</a:t>
                      </a:r>
                    </a:p>
                    <a:p>
                      <a:pPr>
                        <a:buFontTx/>
                        <a:buChar char="-"/>
                      </a:pPr>
                      <a:r>
                        <a:rPr lang="fr-FR" sz="2000" b="1" baseline="0" dirty="0" smtClean="0"/>
                        <a:t>Apparition d’industries nouvelles</a:t>
                      </a:r>
                    </a:p>
                    <a:p>
                      <a:pPr marL="0" marR="0" indent="0" algn="l" defTabSz="914400" rtl="0" eaLnBrk="1" fontAlgn="auto" latinLnBrk="0" hangingPunct="1">
                        <a:lnSpc>
                          <a:spcPct val="100000"/>
                        </a:lnSpc>
                        <a:spcBef>
                          <a:spcPts val="0"/>
                        </a:spcBef>
                        <a:spcAft>
                          <a:spcPts val="0"/>
                        </a:spcAft>
                        <a:buClrTx/>
                        <a:buSzTx/>
                        <a:buFontTx/>
                        <a:buChar char="-"/>
                        <a:tabLst/>
                        <a:defRPr/>
                      </a:pPr>
                      <a:r>
                        <a:rPr lang="fr-FR" sz="2000" b="1" dirty="0" smtClean="0"/>
                        <a:t>la main d’</a:t>
                      </a:r>
                      <a:r>
                        <a:rPr lang="fr-FR" sz="2000" b="1" dirty="0" err="1" smtClean="0"/>
                        <a:t>oeuvre</a:t>
                      </a:r>
                      <a:r>
                        <a:rPr lang="fr-FR" sz="2000" b="1" dirty="0" smtClean="0"/>
                        <a:t> devient plus urbaine (Corée du</a:t>
                      </a:r>
                      <a:r>
                        <a:rPr lang="fr-FR" sz="2000" b="1" baseline="0" dirty="0" smtClean="0"/>
                        <a:t> sud)</a:t>
                      </a:r>
                      <a:endParaRPr lang="fr-FR" sz="2000" b="1" dirty="0" smtClean="0"/>
                    </a:p>
                    <a:p>
                      <a:pPr>
                        <a:buFontTx/>
                        <a:buChar char="-"/>
                      </a:pPr>
                      <a:endParaRPr lang="fr-FR" sz="2000" b="1" dirty="0"/>
                    </a:p>
                  </a:txBody>
                  <a:tcPr/>
                </a:tc>
              </a:tr>
              <a:tr h="1280500">
                <a:tc>
                  <a:txBody>
                    <a:bodyPr/>
                    <a:lstStyle/>
                    <a:p>
                      <a:r>
                        <a:rPr lang="fr-FR" sz="2000" b="1" dirty="0" smtClean="0">
                          <a:solidFill>
                            <a:srgbClr val="C00000"/>
                          </a:solidFill>
                        </a:rPr>
                        <a:t>5.</a:t>
                      </a:r>
                      <a:r>
                        <a:rPr lang="fr-FR" sz="2000" b="1" baseline="0" dirty="0" smtClean="0">
                          <a:solidFill>
                            <a:srgbClr val="C00000"/>
                          </a:solidFill>
                        </a:rPr>
                        <a:t> L’ère de la consommation de masse </a:t>
                      </a:r>
                      <a:endParaRPr lang="fr-FR" sz="20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b="1" dirty="0" smtClean="0"/>
                        <a:t>- Besoins essentielles satisfaits(grande</a:t>
                      </a:r>
                      <a:r>
                        <a:rPr lang="fr-FR" sz="2000" b="1" baseline="0" dirty="0" smtClean="0"/>
                        <a:t> diversification de la P et donc grande C des ménages) </a:t>
                      </a:r>
                      <a:r>
                        <a:rPr lang="fr-FR" sz="2000" b="1" dirty="0" smtClean="0"/>
                        <a:t>Pays développés occidentaux</a:t>
                      </a:r>
                    </a:p>
                    <a:p>
                      <a:endParaRPr lang="fr-FR" sz="2000" b="1" dirty="0"/>
                    </a:p>
                  </a:txBody>
                  <a:tcPr/>
                </a:tc>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1-3-1-2 Les critiques adressés au modèle de ROSTOW:</a:t>
            </a:r>
            <a:endParaRPr lang="fr-FR" dirty="0"/>
          </a:p>
        </p:txBody>
      </p:sp>
      <p:sp>
        <p:nvSpPr>
          <p:cNvPr id="3" name="Espace réservé du contenu 2"/>
          <p:cNvSpPr>
            <a:spLocks noGrp="1"/>
          </p:cNvSpPr>
          <p:nvPr>
            <p:ph idx="1"/>
          </p:nvPr>
        </p:nvSpPr>
        <p:spPr/>
        <p:txBody>
          <a:bodyPr/>
          <a:lstStyle/>
          <a:p>
            <a:pPr>
              <a:buNone/>
            </a:pPr>
            <a:r>
              <a:rPr lang="fr-FR" dirty="0" smtClean="0"/>
              <a:t>- Pour certains, ce schéma présente un caractère universel en ce sens qu'il s'applique indifféremment à toutes les sociétés sans tenir compte de leurs spécificités.</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fr-FR" dirty="0" smtClean="0"/>
              <a:t>L'expansion  </a:t>
            </a:r>
            <a:endParaRPr lang="fr-FR" dirty="0"/>
          </a:p>
        </p:txBody>
      </p:sp>
      <p:sp>
        <p:nvSpPr>
          <p:cNvPr id="3" name="Espace réservé du contenu 2"/>
          <p:cNvSpPr>
            <a:spLocks noGrp="1"/>
          </p:cNvSpPr>
          <p:nvPr>
            <p:ph idx="1"/>
          </p:nvPr>
        </p:nvSpPr>
        <p:spPr>
          <a:xfrm>
            <a:off x="457200" y="1600201"/>
            <a:ext cx="8229600" cy="3328998"/>
          </a:xfrm>
        </p:spPr>
        <p:style>
          <a:lnRef idx="2">
            <a:schemeClr val="accent1"/>
          </a:lnRef>
          <a:fillRef idx="1">
            <a:schemeClr val="lt1"/>
          </a:fillRef>
          <a:effectRef idx="0">
            <a:schemeClr val="accent1"/>
          </a:effectRef>
          <a:fontRef idx="minor">
            <a:schemeClr val="dk1"/>
          </a:fontRef>
        </p:style>
        <p:txBody>
          <a:bodyPr/>
          <a:lstStyle/>
          <a:p>
            <a:r>
              <a:rPr lang="fr-FR" dirty="0" smtClean="0"/>
              <a:t>Phénomène conjoncturel (court terme) caractérisé par </a:t>
            </a:r>
            <a:r>
              <a:rPr lang="fr-FR" b="1" dirty="0" smtClean="0">
                <a:solidFill>
                  <a:srgbClr val="FF0000"/>
                </a:solidFill>
              </a:rPr>
              <a:t>une hausse importante du PIB </a:t>
            </a:r>
            <a:r>
              <a:rPr lang="fr-FR" dirty="0" smtClean="0"/>
              <a:t>et donc une hausse importante de l’activité économique. Le taux de croissance est supérieur au taux de croissance observé sur une longue période.</a:t>
            </a:r>
            <a:endParaRPr lang="fr-F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 2</a:t>
            </a:r>
            <a:endParaRPr lang="fr-FR" dirty="0"/>
          </a:p>
        </p:txBody>
      </p:sp>
      <p:sp>
        <p:nvSpPr>
          <p:cNvPr id="3" name="Espace réservé du contenu 2"/>
          <p:cNvSpPr>
            <a:spLocks noGrp="1"/>
          </p:cNvSpPr>
          <p:nvPr>
            <p:ph idx="1"/>
          </p:nvPr>
        </p:nvSpPr>
        <p:spPr/>
        <p:txBody>
          <a:bodyPr>
            <a:normAutofit/>
          </a:bodyPr>
          <a:lstStyle/>
          <a:p>
            <a:pPr>
              <a:buNone/>
            </a:pPr>
            <a:r>
              <a:rPr lang="fr-FR" dirty="0" smtClean="0"/>
              <a:t>L’approche de développement de Rostow:</a:t>
            </a:r>
          </a:p>
          <a:p>
            <a:pPr>
              <a:buNone/>
            </a:pPr>
            <a:r>
              <a:rPr lang="fr-FR" dirty="0" smtClean="0"/>
              <a:t>Rostow identifie cinq phases:</a:t>
            </a:r>
          </a:p>
          <a:p>
            <a:r>
              <a:rPr lang="fr-FR" dirty="0" smtClean="0"/>
              <a:t>La société traditionnelle.</a:t>
            </a:r>
          </a:p>
          <a:p>
            <a:r>
              <a:rPr lang="fr-FR" dirty="0" smtClean="0"/>
              <a:t>Les conditions préalables au décollage.</a:t>
            </a:r>
          </a:p>
          <a:p>
            <a:r>
              <a:rPr lang="fr-FR" dirty="0" smtClean="0"/>
              <a:t>Le démarrage.</a:t>
            </a:r>
          </a:p>
          <a:p>
            <a:r>
              <a:rPr lang="fr-FR" dirty="0" smtClean="0"/>
              <a:t>Le progrès vers la maturité.</a:t>
            </a:r>
          </a:p>
          <a:p>
            <a:r>
              <a:rPr lang="fr-FR" dirty="0" smtClean="0"/>
              <a:t>L’ère de consommation de masse</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r>
              <a:rPr lang="fr-FR" dirty="0" smtClean="0"/>
              <a:t>Cette vision déterministe inspire les experts du FMI et de l’OMC qui pensent aujourd’hui que le rattrapage doit se faire par étapes à partir de la DIT: c’est par l’échange libéral que les pays développés vont investir dans les pays en développement et assurer ainsi leur décollage.</a:t>
            </a:r>
          </a:p>
          <a:p>
            <a:pPr>
              <a:buNone/>
            </a:pPr>
            <a:r>
              <a:rPr lang="fr-FR" dirty="0" smtClean="0"/>
              <a:t>Cette approche est profondément mise en cause par les auteurs marxistes.</a:t>
            </a:r>
          </a:p>
          <a:p>
            <a:pPr>
              <a:buNone/>
            </a:pPr>
            <a:endParaRPr lang="fr-F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Travail à faire:</a:t>
            </a:r>
            <a:endParaRPr lang="fr-FR" dirty="0"/>
          </a:p>
        </p:txBody>
      </p:sp>
      <p:sp>
        <p:nvSpPr>
          <p:cNvPr id="3" name="Espace réservé du contenu 2"/>
          <p:cNvSpPr>
            <a:spLocks noGrp="1"/>
          </p:cNvSpPr>
          <p:nvPr>
            <p:ph idx="1"/>
          </p:nvPr>
        </p:nvSpPr>
        <p:spPr/>
        <p:txBody>
          <a:bodyPr/>
          <a:lstStyle/>
          <a:p>
            <a:pPr marL="514350" indent="-514350">
              <a:buFont typeface="+mj-lt"/>
              <a:buAutoNum type="arabicPeriod"/>
            </a:pPr>
            <a:r>
              <a:rPr lang="fr-FR" dirty="0" smtClean="0"/>
              <a:t>Expliquez pourquoi on qualifie l’approche de Rostow de vision déterministe.</a:t>
            </a:r>
          </a:p>
          <a:p>
            <a:pPr marL="514350" indent="-514350">
              <a:buFont typeface="+mj-lt"/>
              <a:buAutoNum type="arabicPeriod"/>
            </a:pPr>
            <a:r>
              <a:rPr lang="fr-FR" dirty="0" smtClean="0"/>
              <a:t>Mettre en relief les critiques des auteurs classiques contre l’analyse de Rostow.</a:t>
            </a:r>
          </a:p>
          <a:p>
            <a:pPr marL="514350" indent="-514350">
              <a:buFont typeface="+mj-lt"/>
              <a:buAutoNum type="arabicPeriod"/>
            </a:pPr>
            <a:r>
              <a:rPr lang="fr-FR" dirty="0" smtClean="0"/>
              <a:t>A quel courant théorique se rattache l’idée du FMI et de l’OMC quand à la solution du décollage des pays en développement?</a:t>
            </a:r>
            <a:endParaRPr lang="fr-F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p:spPr>
        <p:txBody>
          <a:bodyPr/>
          <a:lstStyle/>
          <a:p>
            <a:r>
              <a:rPr lang="fr-FR" dirty="0" smtClean="0"/>
              <a:t>corrigé</a:t>
            </a:r>
            <a:endParaRPr lang="fr-FR" dirty="0"/>
          </a:p>
        </p:txBody>
      </p:sp>
      <p:sp>
        <p:nvSpPr>
          <p:cNvPr id="3" name="Espace réservé du contenu 2"/>
          <p:cNvSpPr>
            <a:spLocks noGrp="1"/>
          </p:cNvSpPr>
          <p:nvPr>
            <p:ph idx="1"/>
          </p:nvPr>
        </p:nvSpPr>
        <p:spPr>
          <a:xfrm>
            <a:off x="0" y="1214422"/>
            <a:ext cx="9144000" cy="5643578"/>
          </a:xfrm>
        </p:spPr>
        <p:txBody>
          <a:bodyPr>
            <a:normAutofit fontScale="85000" lnSpcReduction="10000"/>
          </a:bodyPr>
          <a:lstStyle/>
          <a:p>
            <a:pPr marL="514350" indent="-514350">
              <a:buFont typeface="+mj-lt"/>
              <a:buAutoNum type="arabicPeriod"/>
            </a:pPr>
            <a:r>
              <a:rPr lang="fr-FR" dirty="0" smtClean="0"/>
              <a:t>La vision de Rostow est déterministe car il considère que le SD n’est qu’un retard historique et pour devenir développé, un pays doit obligatoirement passer par les cinq étapes.</a:t>
            </a:r>
          </a:p>
          <a:p>
            <a:pPr marL="514350" indent="-514350">
              <a:buFont typeface="+mj-lt"/>
              <a:buAutoNum type="arabicPeriod"/>
            </a:pPr>
            <a:r>
              <a:rPr lang="fr-FR" dirty="0" smtClean="0"/>
              <a:t>D’après les auteurs classiques, la théorie de Rostow peut être critiquer pour plusieurs raisons:</a:t>
            </a:r>
          </a:p>
          <a:p>
            <a:pPr marL="514350" indent="-514350"/>
            <a:r>
              <a:rPr lang="fr-FR" dirty="0" smtClean="0"/>
              <a:t>L’études était faite sur les pays européens qui ont des caractéristiques différentes de celles des PSD</a:t>
            </a:r>
          </a:p>
          <a:p>
            <a:pPr marL="514350" indent="-514350"/>
            <a:r>
              <a:rPr lang="fr-FR" dirty="0" smtClean="0"/>
              <a:t>Rostow n’a pas pris en considération la colonisation des pays dans son analyse</a:t>
            </a:r>
          </a:p>
          <a:p>
            <a:pPr marL="514350" indent="-514350"/>
            <a:r>
              <a:rPr lang="fr-FR" dirty="0" smtClean="0"/>
              <a:t>Les caractéristiques des économies SD d’aujourd’hui ne sont pas similaires à celles des pays développés avant leur décollage: ces pays n’étaient ni désarticulées, ni dualistes, ni dominés et dépendants de l’extérieur</a:t>
            </a:r>
          </a:p>
          <a:p>
            <a:pPr marL="514350" indent="-514350">
              <a:buFont typeface="+mj-lt"/>
              <a:buAutoNum type="arabicPeriod"/>
            </a:pPr>
            <a:endParaRPr lang="fr-FR"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r>
              <a:rPr lang="fr-FR" dirty="0" smtClean="0"/>
              <a:t>3. Il s’agit du courant libéral qui considère le libre échange comme condition de croissance et de développement des pays.</a:t>
            </a:r>
            <a:endParaRPr lang="fr-FR"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2500306"/>
            <a:ext cx="8229600" cy="703282"/>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fr-FR" dirty="0" smtClean="0"/>
              <a:t/>
            </a:r>
            <a:br>
              <a:rPr lang="fr-FR" dirty="0" smtClean="0"/>
            </a:br>
            <a:r>
              <a:rPr lang="fr-FR" dirty="0" smtClean="0"/>
              <a:t>1-3-2 Les facteurs externes</a:t>
            </a:r>
            <a:br>
              <a:rPr lang="fr-FR" dirty="0" smtClean="0"/>
            </a:br>
            <a:endParaRPr lang="fr-F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fr-FR" dirty="0" smtClean="0"/>
              <a:t/>
            </a:r>
            <a:br>
              <a:rPr lang="fr-FR" dirty="0" smtClean="0"/>
            </a:br>
            <a:r>
              <a:rPr lang="fr-FR" dirty="0" smtClean="0"/>
              <a:t>1-3-2-1  L’Apport de A. Emmanuel : l’échange inégal</a:t>
            </a:r>
            <a:br>
              <a:rPr lang="fr-FR" dirty="0" smtClean="0"/>
            </a:br>
            <a:endParaRPr lang="fr-FR" dirty="0"/>
          </a:p>
        </p:txBody>
      </p:sp>
      <p:sp>
        <p:nvSpPr>
          <p:cNvPr id="3" name="Espace réservé du contenu 2"/>
          <p:cNvSpPr>
            <a:spLocks noGrp="1"/>
          </p:cNvSpPr>
          <p:nvPr>
            <p:ph idx="1"/>
          </p:nvPr>
        </p:nvSpPr>
        <p:spPr>
          <a:xfrm>
            <a:off x="1428728" y="1500174"/>
            <a:ext cx="7715272" cy="1757362"/>
          </a:xfrm>
        </p:spPr>
        <p:style>
          <a:lnRef idx="1">
            <a:schemeClr val="accent1"/>
          </a:lnRef>
          <a:fillRef idx="2">
            <a:schemeClr val="accent1"/>
          </a:fillRef>
          <a:effectRef idx="1">
            <a:schemeClr val="accent1"/>
          </a:effectRef>
          <a:fontRef idx="minor">
            <a:schemeClr val="dk1"/>
          </a:fontRef>
        </p:style>
        <p:txBody>
          <a:bodyPr>
            <a:normAutofit fontScale="92500"/>
          </a:bodyPr>
          <a:lstStyle/>
          <a:p>
            <a:r>
              <a:rPr lang="fr-FR" dirty="0" smtClean="0"/>
              <a:t>selon Emmanuel, Le commerce international serait un processus d'exploitation des pays pauvres par les pays riches. </a:t>
            </a:r>
          </a:p>
        </p:txBody>
      </p:sp>
      <p:sp>
        <p:nvSpPr>
          <p:cNvPr id="4" name="Flèche courbée vers la droite 3"/>
          <p:cNvSpPr/>
          <p:nvPr/>
        </p:nvSpPr>
        <p:spPr>
          <a:xfrm>
            <a:off x="0" y="2500306"/>
            <a:ext cx="1285884" cy="207170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5" name="ZoneTexte 4"/>
          <p:cNvSpPr txBox="1"/>
          <p:nvPr/>
        </p:nvSpPr>
        <p:spPr>
          <a:xfrm>
            <a:off x="1428728" y="3571876"/>
            <a:ext cx="7715272"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3200" dirty="0" smtClean="0"/>
              <a:t>il y a une inégalité des échanges entre les pays développés et les pays sous développés. Cette relation est née de la colonisation.</a:t>
            </a:r>
            <a:endParaRPr lang="fr-FR" sz="3200" dirty="0"/>
          </a:p>
        </p:txBody>
      </p:sp>
      <p:sp>
        <p:nvSpPr>
          <p:cNvPr id="6" name="ZoneTexte 5"/>
          <p:cNvSpPr txBox="1"/>
          <p:nvPr/>
        </p:nvSpPr>
        <p:spPr>
          <a:xfrm>
            <a:off x="0" y="5286388"/>
            <a:ext cx="9144000" cy="1569660"/>
          </a:xfrm>
          <a:prstGeom prst="rect">
            <a:avLst/>
          </a:prstGeom>
          <a:noFill/>
        </p:spPr>
        <p:txBody>
          <a:bodyPr wrap="square" rtlCol="0">
            <a:spAutoFit/>
          </a:bodyPr>
          <a:lstStyle/>
          <a:p>
            <a:r>
              <a:rPr lang="fr-FR" sz="2400" b="1" dirty="0" smtClean="0"/>
              <a:t>La spécialisation (DIT) oblige les PSD d’exporter des B demandant plus d’heures de travail à des prix bas, les pays développés exportent des B incorporant peu d’h de travail à des prix élevés d’où la dégradation de leurs terme de l’échange instabilité de leurs recettes d’exportation…</a:t>
            </a: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strips(downLeft)">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strips(downLeft)">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strips(down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strips(down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strips(downLeft)">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animBg="1"/>
      <p:bldP spid="5" grpId="0" animBg="1"/>
      <p:bldP spid="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1-3-2-2 S. Amin : Les rapports Centre -Périphérie</a:t>
            </a:r>
            <a:endParaRPr lang="fr-FR" dirty="0"/>
          </a:p>
        </p:txBody>
      </p:sp>
      <p:sp>
        <p:nvSpPr>
          <p:cNvPr id="3" name="Espace réservé du contenu 2"/>
          <p:cNvSpPr>
            <a:spLocks noGrp="1"/>
          </p:cNvSpPr>
          <p:nvPr>
            <p:ph idx="1"/>
          </p:nvPr>
        </p:nvSpPr>
        <p:spPr>
          <a:xfrm>
            <a:off x="457200" y="1600201"/>
            <a:ext cx="8229600" cy="1685923"/>
          </a:xfrm>
        </p:spPr>
        <p:txBody>
          <a:bodyPr>
            <a:normAutofit/>
          </a:bodyPr>
          <a:lstStyle/>
          <a:p>
            <a:r>
              <a:rPr lang="fr-FR" dirty="0" smtClean="0"/>
              <a:t>Pour Samir Amin, Le SD est le fruit de la domination du centre (les pays  développés) sur la périphérie (le tiers-monde).</a:t>
            </a:r>
          </a:p>
        </p:txBody>
      </p:sp>
      <p:sp>
        <p:nvSpPr>
          <p:cNvPr id="4" name="ZoneTexte 3"/>
          <p:cNvSpPr txBox="1"/>
          <p:nvPr/>
        </p:nvSpPr>
        <p:spPr>
          <a:xfrm>
            <a:off x="500034" y="3500438"/>
            <a:ext cx="8215370" cy="2246769"/>
          </a:xfrm>
          <a:prstGeom prst="rect">
            <a:avLst/>
          </a:prstGeom>
          <a:noFill/>
        </p:spPr>
        <p:txBody>
          <a:bodyPr wrap="square" rtlCol="0">
            <a:spAutoFit/>
          </a:bodyPr>
          <a:lstStyle/>
          <a:p>
            <a:pPr>
              <a:buFont typeface="Arial" pitchFamily="34" charset="0"/>
              <a:buChar char="•"/>
            </a:pPr>
            <a:r>
              <a:rPr lang="fr-FR" sz="2800" dirty="0" smtClean="0"/>
              <a:t>  Le fonctionnement des pays de la périphérie est orienté en fonction des besoins du centre. C’est ainsi qu’ils sont un marché pour leurs produits finis, source de MP réserve de la main d’œuvre, marché et champ d’investissement pour les capitaux à exporter.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trips(down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trips(down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1-3-3 L’approche de F. Perroux</a:t>
            </a:r>
            <a:br>
              <a:rPr lang="fr-FR" dirty="0" smtClean="0"/>
            </a:br>
            <a:endParaRPr lang="fr-FR" dirty="0"/>
          </a:p>
        </p:txBody>
      </p:sp>
      <p:sp>
        <p:nvSpPr>
          <p:cNvPr id="3" name="Espace réservé du contenu 2"/>
          <p:cNvSpPr>
            <a:spLocks noGrp="1"/>
          </p:cNvSpPr>
          <p:nvPr>
            <p:ph idx="1"/>
          </p:nvPr>
        </p:nvSpPr>
        <p:spPr>
          <a:xfrm>
            <a:off x="457200" y="1600201"/>
            <a:ext cx="8229600" cy="3257560"/>
          </a:xfrm>
        </p:spPr>
        <p:style>
          <a:lnRef idx="2">
            <a:schemeClr val="accent1"/>
          </a:lnRef>
          <a:fillRef idx="1">
            <a:schemeClr val="lt1"/>
          </a:fillRef>
          <a:effectRef idx="0">
            <a:schemeClr val="accent1"/>
          </a:effectRef>
          <a:fontRef idx="minor">
            <a:schemeClr val="dk1"/>
          </a:fontRef>
        </p:style>
        <p:txBody>
          <a:bodyPr>
            <a:normAutofit/>
          </a:bodyPr>
          <a:lstStyle/>
          <a:p>
            <a:r>
              <a:rPr lang="fr-FR" dirty="0" smtClean="0"/>
              <a:t>Selon François Perroux, le SD correspond à un « </a:t>
            </a:r>
            <a:r>
              <a:rPr lang="fr-FR" b="1" u="sng" dirty="0" smtClean="0">
                <a:solidFill>
                  <a:srgbClr val="C00000"/>
                </a:solidFill>
              </a:rPr>
              <a:t>blocage de croissance </a:t>
            </a:r>
            <a:r>
              <a:rPr lang="fr-FR" dirty="0" smtClean="0"/>
              <a:t>» résultant de la </a:t>
            </a:r>
            <a:r>
              <a:rPr lang="fr-FR" b="1" dirty="0" smtClean="0">
                <a:solidFill>
                  <a:schemeClr val="tx2">
                    <a:lumMod val="40000"/>
                    <a:lumOff val="60000"/>
                  </a:schemeClr>
                </a:solidFill>
              </a:rPr>
              <a:t>domination</a:t>
            </a:r>
            <a:r>
              <a:rPr lang="fr-FR" dirty="0" smtClean="0"/>
              <a:t> des pays développés. </a:t>
            </a:r>
          </a:p>
          <a:p>
            <a:r>
              <a:rPr lang="fr-FR" dirty="0" smtClean="0"/>
              <a:t>Le SD des uns serait la conséquence du développement des autres.</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9144000" cy="6572272"/>
          </a:xfrm>
        </p:spPr>
        <p:txBody>
          <a:bodyPr>
            <a:noAutofit/>
          </a:bodyPr>
          <a:lstStyle/>
          <a:p>
            <a:r>
              <a:rPr lang="fr-FR" sz="3600" dirty="0" smtClean="0"/>
              <a:t>Le  sous-développement  se  caractérise  par  un  </a:t>
            </a:r>
            <a:r>
              <a:rPr lang="fr-FR" sz="3600" b="1" u="sng" dirty="0" smtClean="0">
                <a:solidFill>
                  <a:srgbClr val="C00000"/>
                </a:solidFill>
              </a:rPr>
              <a:t>dualisme</a:t>
            </a:r>
            <a:r>
              <a:rPr lang="fr-FR" sz="3600" dirty="0" smtClean="0"/>
              <a:t>  économique  et  social :  </a:t>
            </a:r>
          </a:p>
          <a:p>
            <a:pPr lvl="1"/>
            <a:r>
              <a:rPr lang="fr-FR" sz="3600" dirty="0" smtClean="0"/>
              <a:t> Coexistence de deux secteurs contradictoires: </a:t>
            </a:r>
          </a:p>
          <a:p>
            <a:pPr lvl="3"/>
            <a:r>
              <a:rPr lang="fr-FR" sz="2800" dirty="0" smtClean="0"/>
              <a:t>Un secteur moderne: utilise la nouvelle technologie, main d’œuvre qualifiée, P élevée…</a:t>
            </a:r>
          </a:p>
          <a:p>
            <a:pPr lvl="3"/>
            <a:r>
              <a:rPr lang="fr-FR" sz="2800" dirty="0" smtClean="0"/>
              <a:t>Un secteur traditionnel: utilise des moyens traditionnels, une main d’œuvre non qualifiée, P très faible…</a:t>
            </a:r>
          </a:p>
          <a:p>
            <a:r>
              <a:rPr lang="fr-FR" dirty="0" smtClean="0"/>
              <a:t>Selon Perroux, </a:t>
            </a:r>
            <a:r>
              <a:rPr lang="fr-FR" smtClean="0"/>
              <a:t>la coexistence </a:t>
            </a:r>
            <a:r>
              <a:rPr lang="fr-FR" dirty="0" smtClean="0"/>
              <a:t>de ses deux secteurs contradictoire qui ne comportent que peu d’échanges entre eux bloque le développement.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fr-FR" dirty="0" smtClean="0"/>
              <a:t>La  récession  </a:t>
            </a:r>
            <a:endParaRPr lang="fr-FR" dirty="0"/>
          </a:p>
        </p:txBody>
      </p:sp>
      <p:sp>
        <p:nvSpPr>
          <p:cNvPr id="3" name="Espace réservé du contenu 2"/>
          <p:cNvSpPr>
            <a:spLocks noGrp="1"/>
          </p:cNvSpPr>
          <p:nvPr>
            <p:ph idx="1"/>
          </p:nvPr>
        </p:nvSpPr>
        <p:spPr>
          <a:xfrm>
            <a:off x="457200" y="1600201"/>
            <a:ext cx="8229600" cy="3114684"/>
          </a:xfrm>
        </p:spPr>
        <p:style>
          <a:lnRef idx="2">
            <a:schemeClr val="accent1"/>
          </a:lnRef>
          <a:fillRef idx="1">
            <a:schemeClr val="lt1"/>
          </a:fillRef>
          <a:effectRef idx="0">
            <a:schemeClr val="accent1"/>
          </a:effectRef>
          <a:fontRef idx="minor">
            <a:schemeClr val="dk1"/>
          </a:fontRef>
        </p:style>
        <p:txBody>
          <a:bodyPr/>
          <a:lstStyle/>
          <a:p>
            <a:r>
              <a:rPr lang="fr-FR" dirty="0" smtClean="0"/>
              <a:t>Phénomène  conjoncturel  (court  terme)  caractérisé  par  </a:t>
            </a:r>
            <a:r>
              <a:rPr lang="fr-FR" b="1" dirty="0" smtClean="0">
                <a:solidFill>
                  <a:srgbClr val="FF0000"/>
                </a:solidFill>
              </a:rPr>
              <a:t>une faible  hausse  du  PIB </a:t>
            </a:r>
            <a:r>
              <a:rPr lang="fr-FR" dirty="0" smtClean="0"/>
              <a:t>et  donc une faible hausse de l’activité économique. Le taux de croissance est inférieur au taux de croissance observé sur une longue période.</a:t>
            </a:r>
            <a:endParaRPr lang="fr-FR"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571472" y="1500174"/>
            <a:ext cx="8229600" cy="2653034"/>
          </a:xfrm>
          <a:prstGeom prst="rect">
            <a:avLst/>
          </a:prstGeom>
        </p:spPr>
        <p:txBody>
          <a:bodyPr>
            <a:spAutoFit/>
          </a:bodyPr>
          <a:lstStyle/>
          <a:p>
            <a:r>
              <a:rPr lang="fr-FR" dirty="0" smtClean="0"/>
              <a:t>Selon Perroux, les structures du SD sont le produit d’une histoire et non pas l’étape de l’histoire (critique de Rostow sur les étapes successives).</a:t>
            </a:r>
          </a:p>
          <a:p>
            <a:pPr>
              <a:buNone/>
            </a:pPr>
            <a:endParaRPr lang="fr-FR"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 3:</a:t>
            </a:r>
            <a:endParaRPr lang="fr-FR" dirty="0"/>
          </a:p>
        </p:txBody>
      </p:sp>
      <p:sp>
        <p:nvSpPr>
          <p:cNvPr id="3" name="Espace réservé du contenu 2"/>
          <p:cNvSpPr>
            <a:spLocks noGrp="1"/>
          </p:cNvSpPr>
          <p:nvPr>
            <p:ph idx="1"/>
          </p:nvPr>
        </p:nvSpPr>
        <p:spPr>
          <a:xfrm>
            <a:off x="457200" y="1600200"/>
            <a:ext cx="8229600" cy="5257800"/>
          </a:xfrm>
        </p:spPr>
        <p:txBody>
          <a:bodyPr>
            <a:normAutofit fontScale="92500" lnSpcReduction="20000"/>
          </a:bodyPr>
          <a:lstStyle/>
          <a:p>
            <a:pPr>
              <a:buNone/>
            </a:pPr>
            <a:r>
              <a:rPr lang="fr-FR" dirty="0" smtClean="0"/>
              <a:t>Tandis que le développement d’un pays a été pendant longtemps appréhendé par l’évolution de son PIB, l’état de développement des nations est désormais analysé  en terme de développement humain. Ainsi, contrairement à la croissance, qui implique l'augmentation soutenue et durable des richesses créées par une économie, la notion de développement met l'accent sur des aspects qualitatifs : l'amélioration du bien-être de la population. Dans ce sens, quel que soit l'approche  adopté pour expliquer le sous-développement, il est certain que des facteurs sociaux et politiques aggravent cette situation ou ralentissent le rattrapage. </a:t>
            </a:r>
          </a:p>
          <a:p>
            <a:pPr>
              <a:buNone/>
            </a:pPr>
            <a:endParaRPr lang="fr-F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buNone/>
            </a:pPr>
            <a:endParaRPr lang="fr-FR" dirty="0" smtClean="0"/>
          </a:p>
          <a:p>
            <a:pPr>
              <a:buNone/>
            </a:pPr>
            <a:r>
              <a:rPr lang="fr-FR" dirty="0" smtClean="0"/>
              <a:t>En effet, </a:t>
            </a:r>
            <a:r>
              <a:rPr lang="fr-FR" b="1" dirty="0" smtClean="0"/>
              <a:t>les pays sous-développé sont longtemps vécu selon certaines </a:t>
            </a:r>
            <a:r>
              <a:rPr lang="fr-FR" b="1" u="sng" dirty="0" smtClean="0">
                <a:solidFill>
                  <a:srgbClr val="C00000"/>
                </a:solidFill>
              </a:rPr>
              <a:t>normes et valeurs </a:t>
            </a:r>
            <a:r>
              <a:rPr lang="fr-FR" b="1" dirty="0" smtClean="0"/>
              <a:t>qui ne favorisent pas la libre entreprise, l'investissement et la croissance.</a:t>
            </a:r>
            <a:r>
              <a:rPr lang="fr-FR" dirty="0" smtClean="0"/>
              <a:t> (…) pour certains économistes,« la croissance connaît plusieurs étapes obligatoires»…. Selon d’autres, il n'y a pas nécessairement de rattrapage entre pays développés et sous-développés, le sous-développement s’explique par </a:t>
            </a:r>
            <a:r>
              <a:rPr lang="fr-FR" b="1" u="sng" dirty="0" smtClean="0">
                <a:solidFill>
                  <a:schemeClr val="tx2">
                    <a:lumMod val="75000"/>
                  </a:schemeClr>
                </a:solidFill>
              </a:rPr>
              <a:t>la domination</a:t>
            </a:r>
            <a:r>
              <a:rPr lang="fr-FR" dirty="0" smtClean="0"/>
              <a:t>, </a:t>
            </a:r>
            <a:r>
              <a:rPr lang="fr-FR" u="sng" dirty="0" smtClean="0">
                <a:solidFill>
                  <a:srgbClr val="C00000"/>
                </a:solidFill>
              </a:rPr>
              <a:t>la désarticulation </a:t>
            </a:r>
            <a:r>
              <a:rPr lang="fr-FR" dirty="0" smtClean="0"/>
              <a:t>et </a:t>
            </a:r>
            <a:r>
              <a:rPr lang="fr-FR" u="sng" dirty="0" smtClean="0">
                <a:solidFill>
                  <a:srgbClr val="C00000"/>
                </a:solidFill>
              </a:rPr>
              <a:t>le dualisme de leur économie.</a:t>
            </a:r>
          </a:p>
          <a:p>
            <a:pPr>
              <a:buNone/>
            </a:pPr>
            <a:endParaRPr lang="fr-F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Travail à faire:</a:t>
            </a:r>
            <a:endParaRPr lang="fr-FR" dirty="0"/>
          </a:p>
        </p:txBody>
      </p:sp>
      <p:sp>
        <p:nvSpPr>
          <p:cNvPr id="3" name="Espace réservé du contenu 2"/>
          <p:cNvSpPr>
            <a:spLocks noGrp="1"/>
          </p:cNvSpPr>
          <p:nvPr>
            <p:ph idx="1"/>
          </p:nvPr>
        </p:nvSpPr>
        <p:spPr/>
        <p:txBody>
          <a:bodyPr>
            <a:normAutofit/>
          </a:bodyPr>
          <a:lstStyle/>
          <a:p>
            <a:pPr marL="514350" indent="-514350">
              <a:buNone/>
            </a:pPr>
            <a:r>
              <a:rPr lang="fr-FR" dirty="0" smtClean="0"/>
              <a:t>A partir du document:</a:t>
            </a:r>
          </a:p>
          <a:p>
            <a:pPr marL="514350" indent="-514350">
              <a:buFont typeface="+mj-lt"/>
              <a:buAutoNum type="arabicPeriod"/>
            </a:pPr>
            <a:r>
              <a:rPr lang="fr-FR" dirty="0" smtClean="0"/>
              <a:t>Relevez deux facteurs explicatifs du SD : </a:t>
            </a:r>
          </a:p>
          <a:p>
            <a:pPr marL="914400" lvl="1" indent="-514350">
              <a:buFont typeface="+mj-lt"/>
              <a:buAutoNum type="alphaLcPeriod"/>
            </a:pPr>
            <a:r>
              <a:rPr lang="fr-FR" dirty="0" smtClean="0"/>
              <a:t>Un facteur interne ;</a:t>
            </a:r>
          </a:p>
          <a:p>
            <a:pPr marL="914400" lvl="1" indent="-514350">
              <a:buFont typeface="+mj-lt"/>
              <a:buAutoNum type="alphaLcPeriod"/>
            </a:pPr>
            <a:r>
              <a:rPr lang="fr-FR" dirty="0" smtClean="0"/>
              <a:t> Un facteur externe ; </a:t>
            </a:r>
          </a:p>
          <a:p>
            <a:pPr marL="514350" indent="-514350">
              <a:buFont typeface="+mj-lt"/>
              <a:buAutoNum type="arabicPeriod"/>
            </a:pPr>
            <a:r>
              <a:rPr lang="fr-FR" dirty="0" smtClean="0"/>
              <a:t>Précisez l’auteur à qui le passage en gras entre guillemets fait allusion ; </a:t>
            </a:r>
          </a:p>
          <a:p>
            <a:pPr marL="514350" indent="-514350">
              <a:buFont typeface="+mj-lt"/>
              <a:buAutoNum type="arabicPeriod"/>
            </a:pPr>
            <a:r>
              <a:rPr lang="fr-FR" dirty="0" smtClean="0"/>
              <a:t>Expliquez le passage en gras souligné.</a:t>
            </a:r>
            <a:endParaRPr lang="fr-F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Corrigé</a:t>
            </a:r>
            <a:endParaRPr lang="fr-FR" dirty="0"/>
          </a:p>
        </p:txBody>
      </p:sp>
      <p:sp>
        <p:nvSpPr>
          <p:cNvPr id="3" name="Espace réservé du contenu 2"/>
          <p:cNvSpPr>
            <a:spLocks noGrp="1"/>
          </p:cNvSpPr>
          <p:nvPr>
            <p:ph idx="1"/>
          </p:nvPr>
        </p:nvSpPr>
        <p:spPr/>
        <p:txBody>
          <a:bodyPr>
            <a:normAutofit fontScale="92500"/>
          </a:bodyPr>
          <a:lstStyle/>
          <a:p>
            <a:pPr marL="514350" indent="-514350">
              <a:buFont typeface="+mj-lt"/>
              <a:buAutoNum type="arabicPeriod"/>
            </a:pPr>
            <a:r>
              <a:rPr lang="fr-FR" dirty="0" smtClean="0"/>
              <a:t>Deux facteurs explicatifs du SD :</a:t>
            </a:r>
          </a:p>
          <a:p>
            <a:pPr marL="914400" lvl="1" indent="-514350">
              <a:buFont typeface="+mj-lt"/>
              <a:buAutoNum type="alphaLcPeriod"/>
            </a:pPr>
            <a:r>
              <a:rPr lang="fr-FR" sz="3000" b="1" u="sng" dirty="0" smtClean="0">
                <a:solidFill>
                  <a:srgbClr val="FF0000"/>
                </a:solidFill>
              </a:rPr>
              <a:t>Un facteur interne:</a:t>
            </a:r>
          </a:p>
          <a:p>
            <a:pPr lvl="1"/>
            <a:r>
              <a:rPr lang="fr-FR" dirty="0" smtClean="0"/>
              <a:t> Désarticulation des économies ; </a:t>
            </a:r>
          </a:p>
          <a:p>
            <a:pPr lvl="1"/>
            <a:r>
              <a:rPr lang="fr-FR" dirty="0" smtClean="0"/>
              <a:t>Dualisme des secteurs ; </a:t>
            </a:r>
          </a:p>
          <a:p>
            <a:pPr lvl="1"/>
            <a:r>
              <a:rPr lang="fr-FR" dirty="0" smtClean="0"/>
              <a:t>Les pays sous-développés ont longtemps vécu selon certaines normes et valeurs qui ne favorisent pas la libre entreprise, l'investissement et la croissance. </a:t>
            </a:r>
          </a:p>
          <a:p>
            <a:pPr>
              <a:buNone/>
            </a:pPr>
            <a:r>
              <a:rPr lang="fr-FR" dirty="0" smtClean="0"/>
              <a:t>        </a:t>
            </a:r>
            <a:r>
              <a:rPr lang="fr-FR" sz="3000" b="1" u="sng" dirty="0" smtClean="0">
                <a:solidFill>
                  <a:srgbClr val="FF0000"/>
                </a:solidFill>
              </a:rPr>
              <a:t>b.  Un facteur externe:</a:t>
            </a:r>
          </a:p>
          <a:p>
            <a:pPr>
              <a:buNone/>
            </a:pPr>
            <a:r>
              <a:rPr lang="fr-FR" dirty="0" smtClean="0"/>
              <a:t>         - La domination. </a:t>
            </a:r>
          </a:p>
          <a:p>
            <a:pPr>
              <a:buNone/>
            </a:pPr>
            <a:endParaRPr lang="fr-FR" dirty="0" smtClean="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a:buNone/>
            </a:pPr>
            <a:r>
              <a:rPr lang="fr-FR" dirty="0" smtClean="0"/>
              <a:t>2. L’auteur est : ROSTOW. </a:t>
            </a:r>
          </a:p>
          <a:p>
            <a:pPr>
              <a:buNone/>
            </a:pPr>
            <a:r>
              <a:rPr lang="fr-FR" dirty="0" smtClean="0"/>
              <a:t>3. Les économies des pays sous-développés sont des économies </a:t>
            </a:r>
            <a:r>
              <a:rPr lang="fr-FR" dirty="0" smtClean="0">
                <a:solidFill>
                  <a:srgbClr val="C00000"/>
                </a:solidFill>
              </a:rPr>
              <a:t>dualistes</a:t>
            </a:r>
            <a:r>
              <a:rPr lang="fr-FR" dirty="0" smtClean="0"/>
              <a:t> à deux secteurs, l’un moderne et l’autre traditionnel. Elles  sont  aussi  </a:t>
            </a:r>
            <a:r>
              <a:rPr lang="fr-FR" dirty="0" smtClean="0">
                <a:solidFill>
                  <a:srgbClr val="C00000"/>
                </a:solidFill>
              </a:rPr>
              <a:t>désarticulées</a:t>
            </a:r>
            <a:r>
              <a:rPr lang="fr-FR" dirty="0" smtClean="0"/>
              <a:t>  à  cause  de  la  faible interaction entre  les différents  secteurs  économiques,  un  effort  de  croissance  appliqué  en  un  secteur ne se propage pas dans d’autres secteurs.</a:t>
            </a:r>
            <a:endParaRPr lang="fr-F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3116"/>
            <a:ext cx="8229600" cy="2286016"/>
          </a:xfrm>
        </p:spPr>
        <p:style>
          <a:lnRef idx="2">
            <a:schemeClr val="accent1"/>
          </a:lnRef>
          <a:fillRef idx="1">
            <a:schemeClr val="lt1"/>
          </a:fillRef>
          <a:effectRef idx="0">
            <a:schemeClr val="accent1"/>
          </a:effectRef>
          <a:fontRef idx="minor">
            <a:schemeClr val="dk1"/>
          </a:fontRef>
        </p:style>
        <p:txBody>
          <a:bodyPr>
            <a:normAutofit/>
          </a:bodyPr>
          <a:lstStyle/>
          <a:p>
            <a:r>
              <a:rPr lang="fr-FR" dirty="0" smtClean="0"/>
              <a:t>1-4- Stratégies sectorielles de développement</a:t>
            </a:r>
            <a:br>
              <a:rPr lang="fr-FR" dirty="0" smtClean="0"/>
            </a:br>
            <a:endParaRPr lang="fr-FR"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 4:</a:t>
            </a:r>
            <a:endParaRPr lang="fr-FR" dirty="0"/>
          </a:p>
        </p:txBody>
      </p:sp>
      <p:sp>
        <p:nvSpPr>
          <p:cNvPr id="3" name="Espace réservé du contenu 2"/>
          <p:cNvSpPr>
            <a:spLocks noGrp="1"/>
          </p:cNvSpPr>
          <p:nvPr>
            <p:ph idx="1"/>
          </p:nvPr>
        </p:nvSpPr>
        <p:spPr/>
        <p:txBody>
          <a:bodyPr/>
          <a:lstStyle/>
          <a:p>
            <a:pPr>
              <a:buNone/>
            </a:pPr>
            <a:r>
              <a:rPr lang="fr-FR" dirty="0" smtClean="0"/>
              <a:t>Pour les défenseurs de la thèse de l’échange inégal, le SD est dû principalement à des facteurs externes . Or certains pays notamment en Asie ont, par une stratégie extraverti réussi un certain développement à l’aide des facteurs exogènes. Dans ce cas, la pauvreté des nations résulterait des facteurs internes (endogènes). </a:t>
            </a:r>
            <a:endParaRPr lang="fr-F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Travail à faire:</a:t>
            </a:r>
            <a:endParaRPr lang="fr-FR" dirty="0"/>
          </a:p>
        </p:txBody>
      </p:sp>
      <p:sp>
        <p:nvSpPr>
          <p:cNvPr id="3" name="Espace réservé du contenu 2"/>
          <p:cNvSpPr>
            <a:spLocks noGrp="1"/>
          </p:cNvSpPr>
          <p:nvPr>
            <p:ph idx="1"/>
          </p:nvPr>
        </p:nvSpPr>
        <p:spPr/>
        <p:txBody>
          <a:bodyPr>
            <a:normAutofit fontScale="92500"/>
          </a:bodyPr>
          <a:lstStyle/>
          <a:p>
            <a:pPr marL="514350" indent="-514350">
              <a:buFont typeface="+mj-lt"/>
              <a:buAutoNum type="arabicPeriod"/>
            </a:pPr>
            <a:r>
              <a:rPr lang="fr-FR" dirty="0" smtClean="0"/>
              <a:t>Expliquer la notion de SD</a:t>
            </a:r>
          </a:p>
          <a:p>
            <a:pPr marL="514350" indent="-514350">
              <a:buFont typeface="+mj-lt"/>
              <a:buAutoNum type="arabicPeriod"/>
            </a:pPr>
            <a:r>
              <a:rPr lang="fr-FR" dirty="0" smtClean="0"/>
              <a:t>A quelle thèse explicative du SD le document fait allusion?</a:t>
            </a:r>
          </a:p>
          <a:p>
            <a:pPr marL="514350" indent="-514350">
              <a:buFont typeface="+mj-lt"/>
              <a:buAutoNum type="arabicPeriod"/>
            </a:pPr>
            <a:r>
              <a:rPr lang="fr-FR" dirty="0" smtClean="0"/>
              <a:t>Comparez cette thèse à celle du retard théorique de Rostow</a:t>
            </a:r>
          </a:p>
          <a:p>
            <a:pPr marL="514350" indent="-514350">
              <a:buFont typeface="+mj-lt"/>
              <a:buAutoNum type="arabicPeriod"/>
            </a:pPr>
            <a:r>
              <a:rPr lang="fr-FR" dirty="0" smtClean="0"/>
              <a:t>Quelle est la thèse qui a expliqué le SD </a:t>
            </a:r>
            <a:r>
              <a:rPr lang="fr-FR" dirty="0" err="1" smtClean="0"/>
              <a:t>cmme</a:t>
            </a:r>
            <a:r>
              <a:rPr lang="fr-FR" dirty="0" smtClean="0"/>
              <a:t> phénomène dû à des facteurs interne et externe</a:t>
            </a:r>
          </a:p>
          <a:p>
            <a:pPr marL="514350" indent="-514350">
              <a:buFont typeface="+mj-lt"/>
              <a:buAutoNum type="arabicPeriod"/>
            </a:pPr>
            <a:r>
              <a:rPr lang="fr-FR" dirty="0" smtClean="0"/>
              <a:t>Expliquez cette thèse en donnant des exemples</a:t>
            </a:r>
            <a:endParaRPr lang="fr-F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corrigé</a:t>
            </a:r>
            <a:endParaRPr lang="fr-FR" dirty="0"/>
          </a:p>
        </p:txBody>
      </p:sp>
      <p:sp>
        <p:nvSpPr>
          <p:cNvPr id="3" name="Espace réservé du contenu 2"/>
          <p:cNvSpPr>
            <a:spLocks noGrp="1"/>
          </p:cNvSpPr>
          <p:nvPr>
            <p:ph idx="1"/>
          </p:nvPr>
        </p:nvSpPr>
        <p:spPr/>
        <p:txBody>
          <a:bodyPr>
            <a:normAutofit lnSpcReduction="10000"/>
          </a:bodyPr>
          <a:lstStyle/>
          <a:p>
            <a:pPr marL="514350" indent="-514350">
              <a:buFont typeface="+mj-lt"/>
              <a:buAutoNum type="arabicPeriod"/>
            </a:pPr>
            <a:r>
              <a:rPr lang="fr-FR" dirty="0" smtClean="0"/>
              <a:t>Le SD est la situation d’un pays qui n’arrive pas à satisfaire les besoins de sa population</a:t>
            </a:r>
          </a:p>
          <a:p>
            <a:pPr marL="514350" indent="-514350">
              <a:buFont typeface="+mj-lt"/>
              <a:buAutoNum type="arabicPeriod"/>
            </a:pPr>
            <a:r>
              <a:rPr lang="fr-FR" dirty="0" smtClean="0"/>
              <a:t>Le document fait allusion à la théorie de l’échange inégal d’Emmanuel</a:t>
            </a:r>
          </a:p>
          <a:p>
            <a:pPr marL="514350" indent="-514350">
              <a:buFont typeface="+mj-lt"/>
              <a:buAutoNum type="arabicPeriod"/>
            </a:pPr>
            <a:r>
              <a:rPr lang="fr-FR" dirty="0" smtClean="0"/>
              <a:t>Rostow explique le SD comme phénomène dû aux facteurs internes des pays, alors que pour Emmanuel il est dû à des facteurs externes à savoir la colonisation qui a créer un échange inégal entre les pays.</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fr-FR" dirty="0" smtClean="0"/>
              <a:t>La dépression  </a:t>
            </a:r>
            <a:endParaRPr lang="fr-FR" dirty="0"/>
          </a:p>
        </p:txBody>
      </p:sp>
      <p:sp>
        <p:nvSpPr>
          <p:cNvPr id="3" name="Espace réservé du contenu 2"/>
          <p:cNvSpPr>
            <a:spLocks noGrp="1"/>
          </p:cNvSpPr>
          <p:nvPr>
            <p:ph idx="1"/>
          </p:nvPr>
        </p:nvSpPr>
        <p:spPr>
          <a:xfrm>
            <a:off x="457200" y="1600201"/>
            <a:ext cx="8229600" cy="2114552"/>
          </a:xfrm>
        </p:spPr>
        <p:style>
          <a:lnRef idx="2">
            <a:schemeClr val="accent1"/>
          </a:lnRef>
          <a:fillRef idx="1">
            <a:schemeClr val="lt1"/>
          </a:fillRef>
          <a:effectRef idx="0">
            <a:schemeClr val="accent1"/>
          </a:effectRef>
          <a:fontRef idx="minor">
            <a:schemeClr val="dk1"/>
          </a:fontRef>
        </p:style>
        <p:txBody>
          <a:bodyPr/>
          <a:lstStyle/>
          <a:p>
            <a:r>
              <a:rPr lang="fr-FR" dirty="0" smtClean="0"/>
              <a:t>Phénomène à court terme caractérisé par une baisse du PIB et donc une baisse de l’activité économique. Le taux de croissance est négatif (certains pays européens en 2008-2009).</a:t>
            </a:r>
            <a:endParaRPr lang="fr-FR"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pPr>
              <a:buNone/>
            </a:pPr>
            <a:r>
              <a:rPr lang="fr-FR" dirty="0" smtClean="0"/>
              <a:t>4. La thèse qui a expliqué le SD comme phénomène dû à des facteurs internes et externes est la théories de désarticulation (de blocage) de F Perroux.</a:t>
            </a:r>
          </a:p>
          <a:p>
            <a:pPr>
              <a:buNone/>
            </a:pPr>
            <a:r>
              <a:rPr lang="fr-FR" dirty="0" smtClean="0"/>
              <a:t>Exemples:</a:t>
            </a:r>
          </a:p>
          <a:p>
            <a:pPr>
              <a:buNone/>
            </a:pPr>
            <a:r>
              <a:rPr lang="fr-FR" dirty="0" smtClean="0"/>
              <a:t>Dans les pays SD , il existe deux secteurs contradictoires:</a:t>
            </a:r>
          </a:p>
          <a:p>
            <a:pPr>
              <a:buFontTx/>
              <a:buChar char="-"/>
            </a:pPr>
            <a:r>
              <a:rPr lang="fr-FR" dirty="0" smtClean="0"/>
              <a:t>Secteur moderne qui utilise la nouvelle technologie, une main d’œuvre qualifiées dont la P est très élevés</a:t>
            </a:r>
          </a:p>
          <a:p>
            <a:pPr>
              <a:buFontTx/>
              <a:buChar char="-"/>
            </a:pPr>
            <a:r>
              <a:rPr lang="fr-FR" dirty="0" smtClean="0"/>
              <a:t>Secteur traditionnel qui utilise des moyens </a:t>
            </a:r>
            <a:r>
              <a:rPr lang="fr-FR" dirty="0" err="1" smtClean="0"/>
              <a:t>arcahiques</a:t>
            </a:r>
            <a:r>
              <a:rPr lang="fr-FR" dirty="0" smtClean="0"/>
              <a:t> main d’œuvre non qualifiées P faible.</a:t>
            </a:r>
          </a:p>
          <a:p>
            <a:pPr>
              <a:buNone/>
            </a:pPr>
            <a:r>
              <a:rPr lang="fr-FR" dirty="0" smtClean="0"/>
              <a:t>D’après Perroux la </a:t>
            </a:r>
            <a:r>
              <a:rPr lang="fr-FR" dirty="0" err="1" smtClean="0"/>
              <a:t>coexistance</a:t>
            </a:r>
            <a:r>
              <a:rPr lang="fr-FR" dirty="0" smtClean="0"/>
              <a:t> de ces deux secteurs bloque le développement du pays</a:t>
            </a:r>
            <a:endParaRPr lang="fr-F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928802"/>
            <a:ext cx="8229600" cy="1143000"/>
          </a:xfrm>
        </p:spPr>
        <p:style>
          <a:lnRef idx="2">
            <a:schemeClr val="dk1"/>
          </a:lnRef>
          <a:fillRef idx="1">
            <a:schemeClr val="lt1"/>
          </a:fillRef>
          <a:effectRef idx="0">
            <a:schemeClr val="dk1"/>
          </a:effectRef>
          <a:fontRef idx="minor">
            <a:schemeClr val="dk1"/>
          </a:fontRef>
        </p:style>
        <p:txBody>
          <a:bodyPr>
            <a:normAutofit fontScale="90000"/>
          </a:bodyPr>
          <a:lstStyle/>
          <a:p>
            <a:r>
              <a:rPr lang="fr-FR" dirty="0" smtClean="0"/>
              <a:t>1-4-1- Approche théorique</a:t>
            </a:r>
            <a:br>
              <a:rPr lang="fr-FR" dirty="0" smtClean="0"/>
            </a:br>
            <a:r>
              <a:rPr lang="fr-FR" dirty="0" smtClean="0"/>
              <a:t>1-4-1-1 Stratégies d’industrialisation</a:t>
            </a:r>
            <a:endParaRPr lang="fr-FR"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stratégies de dév.png"/>
          <p:cNvPicPr>
            <a:picLocks noGrp="1" noChangeAspect="1"/>
          </p:cNvPicPr>
          <p:nvPr>
            <p:ph idx="1"/>
          </p:nvPr>
        </p:nvPicPr>
        <p:blipFill>
          <a:blip r:embed="rId2"/>
          <a:stretch>
            <a:fillRect/>
          </a:stretch>
        </p:blipFill>
        <p:spPr>
          <a:xfrm>
            <a:off x="0" y="0"/>
            <a:ext cx="9144000" cy="7000900"/>
          </a:xfrm>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2143116"/>
            <a:ext cx="9144000" cy="3357586"/>
          </a:xfrm>
          <a:prstGeom prst="rect">
            <a:avLst/>
          </a:prstGeom>
          <a:ln>
            <a:noFill/>
          </a:ln>
          <a:effectLst>
            <a:outerShdw blurRad="292100" dist="139700" dir="2700000" algn="tl" rotWithShape="0">
              <a:srgbClr val="333333">
                <a:alpha val="65000"/>
              </a:srgbClr>
            </a:outerShdw>
          </a:effectLst>
        </p:spPr>
        <p:style>
          <a:lnRef idx="2">
            <a:schemeClr val="accent1">
              <a:shade val="50000"/>
            </a:schemeClr>
          </a:lnRef>
          <a:fillRef idx="1">
            <a:schemeClr val="accent1"/>
          </a:fillRef>
          <a:effectRef idx="0">
            <a:schemeClr val="accent1"/>
          </a:effectRef>
          <a:fontRef idx="minor">
            <a:schemeClr val="lt1"/>
          </a:fontRef>
        </p:style>
      </p:pic>
      <p:sp>
        <p:nvSpPr>
          <p:cNvPr id="17" name="Rectangle à coins arrondis 16"/>
          <p:cNvSpPr/>
          <p:nvPr/>
        </p:nvSpPr>
        <p:spPr>
          <a:xfrm>
            <a:off x="0" y="0"/>
            <a:ext cx="9144000" cy="207167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r-FR" sz="2400" b="1" u="sng" dirty="0" smtClean="0">
                <a:solidFill>
                  <a:srgbClr val="C00000"/>
                </a:solidFill>
              </a:rPr>
              <a:t>Objectifs: </a:t>
            </a:r>
            <a:r>
              <a:rPr lang="fr-FR" sz="2800" b="1" dirty="0" smtClean="0"/>
              <a:t>Réalisation d’une indépendance vis-à-vis de l’extérieur par une industrie lourde (industries de base : chimie, sidérurgie, mécanique…)/</a:t>
            </a:r>
            <a:r>
              <a:rPr lang="fr-FR" sz="2800" b="1" u="sng" dirty="0" smtClean="0">
                <a:solidFill>
                  <a:srgbClr val="FF0000"/>
                </a:solidFill>
              </a:rPr>
              <a:t>moyen:</a:t>
            </a:r>
            <a:r>
              <a:rPr lang="fr-FR" sz="2800" b="1" dirty="0" smtClean="0"/>
              <a:t> Seul l’Etat peut prendre en charge ce type d’industrie à cause de l’importance et du C des I </a:t>
            </a:r>
            <a:r>
              <a:rPr lang="fr-FR" sz="2800" b="1" dirty="0" err="1" smtClean="0"/>
              <a:t>ds</a:t>
            </a:r>
            <a:r>
              <a:rPr lang="fr-FR" sz="2800" b="1" dirty="0" smtClean="0"/>
              <a:t> ces branches.</a:t>
            </a:r>
          </a:p>
        </p:txBody>
      </p:sp>
      <p:sp>
        <p:nvSpPr>
          <p:cNvPr id="18" name="Flèche vers le haut 17"/>
          <p:cNvSpPr/>
          <p:nvPr/>
        </p:nvSpPr>
        <p:spPr>
          <a:xfrm flipH="1">
            <a:off x="857224" y="2071678"/>
            <a:ext cx="214314" cy="107157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à coins arrondis 19"/>
          <p:cNvSpPr/>
          <p:nvPr/>
        </p:nvSpPr>
        <p:spPr>
          <a:xfrm>
            <a:off x="0" y="5643578"/>
            <a:ext cx="6072198" cy="121442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800" b="1" u="sng" dirty="0" smtClean="0">
                <a:solidFill>
                  <a:srgbClr val="C00000"/>
                </a:solidFill>
              </a:rPr>
              <a:t>Limites:</a:t>
            </a:r>
            <a:r>
              <a:rPr lang="fr-FR" sz="2800" b="1" dirty="0" smtClean="0"/>
              <a:t> Endettement extérieure pour couvrir le C/ Négligence d’autres secteurs notamment l’agriculture</a:t>
            </a:r>
            <a:endParaRPr lang="fr-FR" sz="2800" b="1" dirty="0"/>
          </a:p>
        </p:txBody>
      </p:sp>
      <p:sp>
        <p:nvSpPr>
          <p:cNvPr id="22" name="Rectangle à coins arrondis 21"/>
          <p:cNvSpPr/>
          <p:nvPr/>
        </p:nvSpPr>
        <p:spPr>
          <a:xfrm>
            <a:off x="2000232" y="2071678"/>
            <a:ext cx="4929222"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Stratégies d’industrialisation</a:t>
            </a:r>
            <a:endParaRPr lang="fr-FR" sz="2800" b="1" dirty="0">
              <a:solidFill>
                <a:schemeClr val="tx1"/>
              </a:solidFill>
            </a:endParaRPr>
          </a:p>
        </p:txBody>
      </p:sp>
      <p:sp>
        <p:nvSpPr>
          <p:cNvPr id="23" name="Flèche vers le bas 22"/>
          <p:cNvSpPr/>
          <p:nvPr/>
        </p:nvSpPr>
        <p:spPr>
          <a:xfrm>
            <a:off x="857224" y="5429264"/>
            <a:ext cx="214314" cy="2143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8"/>
          <p:cNvCxnSpPr/>
          <p:nvPr/>
        </p:nvCxnSpPr>
        <p:spPr>
          <a:xfrm rot="5400000">
            <a:off x="1358084" y="4285462"/>
            <a:ext cx="1571636"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Connecteur droit 9"/>
          <p:cNvCxnSpPr/>
          <p:nvPr/>
        </p:nvCxnSpPr>
        <p:spPr>
          <a:xfrm rot="5400000">
            <a:off x="929456" y="4285462"/>
            <a:ext cx="999338" cy="794"/>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strips(downLeft)">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trips(down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strips(down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strips(downLeft)">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strips(downLeft)">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strips(downLeft)">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0" grpId="0" animBg="1"/>
      <p:bldP spid="23"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0"/>
            <a:ext cx="9144000" cy="3357562"/>
          </a:xfrm>
          <a:prstGeom prst="rect">
            <a:avLst/>
          </a:prstGeom>
          <a:noFill/>
          <a:ln w="9525">
            <a:noFill/>
            <a:miter lim="800000"/>
            <a:headEnd/>
            <a:tailEnd/>
          </a:ln>
          <a:effectLst/>
        </p:spPr>
      </p:pic>
      <p:sp>
        <p:nvSpPr>
          <p:cNvPr id="5" name="Rectangle à coins arrondis 4"/>
          <p:cNvSpPr/>
          <p:nvPr/>
        </p:nvSpPr>
        <p:spPr>
          <a:xfrm>
            <a:off x="2071670" y="0"/>
            <a:ext cx="4929222"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Stratégies d’industrialisation</a:t>
            </a:r>
            <a:endParaRPr lang="fr-FR" sz="2800" b="1" dirty="0">
              <a:solidFill>
                <a:schemeClr val="tx1"/>
              </a:solidFill>
            </a:endParaRPr>
          </a:p>
        </p:txBody>
      </p:sp>
      <p:sp>
        <p:nvSpPr>
          <p:cNvPr id="6" name="Rectangle à coins arrondis 5"/>
          <p:cNvSpPr/>
          <p:nvPr/>
        </p:nvSpPr>
        <p:spPr>
          <a:xfrm>
            <a:off x="0" y="3571876"/>
            <a:ext cx="9144000" cy="17145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endParaRPr lang="fr-FR" sz="2400" b="1" u="sng" dirty="0" smtClean="0">
              <a:solidFill>
                <a:srgbClr val="FF0000"/>
              </a:solidFill>
            </a:endParaRPr>
          </a:p>
          <a:p>
            <a:r>
              <a:rPr lang="fr-FR" sz="2400" b="1" u="sng" dirty="0" smtClean="0">
                <a:solidFill>
                  <a:srgbClr val="FF0000"/>
                </a:solidFill>
              </a:rPr>
              <a:t>L’</a:t>
            </a:r>
            <a:r>
              <a:rPr lang="fr-FR" sz="2400" b="1" u="sng" dirty="0" err="1" smtClean="0">
                <a:solidFill>
                  <a:srgbClr val="FF0000"/>
                </a:solidFill>
              </a:rPr>
              <a:t>objectif</a:t>
            </a:r>
            <a:r>
              <a:rPr lang="fr-FR" sz="2400" b="1" dirty="0" err="1" smtClean="0"/>
              <a:t>est</a:t>
            </a:r>
            <a:r>
              <a:rPr lang="fr-FR" sz="2400" b="1" dirty="0" smtClean="0"/>
              <a:t> de remplacer les X de </a:t>
            </a:r>
            <a:r>
              <a:rPr lang="fr-FR" sz="2400" b="1" dirty="0" err="1" smtClean="0"/>
              <a:t>pdts</a:t>
            </a:r>
            <a:r>
              <a:rPr lang="fr-FR" sz="2400" b="1" dirty="0" smtClean="0"/>
              <a:t> primaires (traditionnelles) par l’X de </a:t>
            </a:r>
            <a:r>
              <a:rPr lang="fr-FR" sz="2400" b="1" dirty="0" err="1" smtClean="0"/>
              <a:t>pdts</a:t>
            </a:r>
            <a:r>
              <a:rPr lang="fr-FR" sz="2400" b="1" dirty="0" smtClean="0"/>
              <a:t> modernes. L’Etat doit aider à la réalisation de cette stratégie par une politique de subvention à l’exportation pour réduire le C de P et rendre le </a:t>
            </a:r>
            <a:r>
              <a:rPr lang="fr-FR" sz="2400" b="1" dirty="0" err="1" smtClean="0"/>
              <a:t>pdt</a:t>
            </a:r>
            <a:r>
              <a:rPr lang="fr-FR" sz="2400" b="1" dirty="0" smtClean="0"/>
              <a:t> exportable</a:t>
            </a:r>
          </a:p>
          <a:p>
            <a:pPr algn="ctr"/>
            <a:endParaRPr lang="fr-FR" sz="2000" dirty="0"/>
          </a:p>
        </p:txBody>
      </p:sp>
      <p:sp>
        <p:nvSpPr>
          <p:cNvPr id="7" name="Flèche vers le bas 6"/>
          <p:cNvSpPr/>
          <p:nvPr/>
        </p:nvSpPr>
        <p:spPr>
          <a:xfrm>
            <a:off x="4429124" y="3286124"/>
            <a:ext cx="214314"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0" y="5357826"/>
            <a:ext cx="9144000" cy="150017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fr-FR" sz="2400" b="1" u="sng" dirty="0" smtClean="0">
                <a:solidFill>
                  <a:srgbClr val="FF0000"/>
                </a:solidFill>
              </a:rPr>
              <a:t>Limites:</a:t>
            </a:r>
            <a:r>
              <a:rPr lang="fr-FR" sz="2400" b="1" dirty="0" smtClean="0"/>
              <a:t> Le pays doit être en mesure de posséder un avantage comparatif (</a:t>
            </a:r>
            <a:r>
              <a:rPr lang="fr-FR" sz="2400" b="1" dirty="0" err="1" smtClean="0"/>
              <a:t>ex:faibles</a:t>
            </a:r>
            <a:r>
              <a:rPr lang="fr-FR" sz="2400" b="1" dirty="0" smtClean="0"/>
              <a:t> C de main d'œuvre)/négligence des B du marché local/les PSD se trouvent contraints d’importer car ils ne maitrisent pas </a:t>
            </a:r>
            <a:r>
              <a:rPr lang="fr-FR" sz="2400" b="1" dirty="0" err="1" smtClean="0"/>
              <a:t>tte</a:t>
            </a:r>
            <a:r>
              <a:rPr lang="fr-FR" sz="2400" b="1" dirty="0" smtClean="0"/>
              <a:t> la filière de la P (les devises seront utilisés pour financer les M)</a:t>
            </a:r>
            <a:endParaRPr lang="fr-FR" sz="2400" b="1" dirty="0"/>
          </a:p>
        </p:txBody>
      </p:sp>
      <p:cxnSp>
        <p:nvCxnSpPr>
          <p:cNvPr id="11" name="Connecteur droit 10"/>
          <p:cNvCxnSpPr/>
          <p:nvPr/>
        </p:nvCxnSpPr>
        <p:spPr>
          <a:xfrm rot="5400000">
            <a:off x="3214678" y="2214554"/>
            <a:ext cx="1857388"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Connecteur droit 12"/>
          <p:cNvCxnSpPr/>
          <p:nvPr/>
        </p:nvCxnSpPr>
        <p:spPr>
          <a:xfrm rot="5400000">
            <a:off x="4001290" y="2213760"/>
            <a:ext cx="1571636"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Connecteur droit 13"/>
          <p:cNvCxnSpPr/>
          <p:nvPr/>
        </p:nvCxnSpPr>
        <p:spPr>
          <a:xfrm rot="5400000">
            <a:off x="4929984" y="2214554"/>
            <a:ext cx="1142214" cy="794"/>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strips(down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trips(down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strips(down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trips(downLeft)">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0"/>
            <a:ext cx="9144000" cy="3357562"/>
          </a:xfrm>
          <a:prstGeom prst="rect">
            <a:avLst/>
          </a:prstGeom>
          <a:noFill/>
          <a:ln w="9525">
            <a:noFill/>
            <a:miter lim="800000"/>
            <a:headEnd/>
            <a:tailEnd/>
          </a:ln>
          <a:effectLst/>
        </p:spPr>
      </p:pic>
      <p:sp>
        <p:nvSpPr>
          <p:cNvPr id="5" name="Rectangle 4"/>
          <p:cNvSpPr/>
          <p:nvPr/>
        </p:nvSpPr>
        <p:spPr>
          <a:xfrm>
            <a:off x="0" y="3714752"/>
            <a:ext cx="9144000" cy="164307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fr-FR" sz="2400" b="1" u="sng" dirty="0" smtClean="0">
                <a:solidFill>
                  <a:srgbClr val="FF0000"/>
                </a:solidFill>
              </a:rPr>
              <a:t>OBJECTIFS: </a:t>
            </a:r>
            <a:r>
              <a:rPr lang="fr-FR" sz="2400" b="1" dirty="0" smtClean="0"/>
              <a:t>le développement d’une industrie locale pour </a:t>
            </a:r>
            <a:r>
              <a:rPr lang="fr-FR" sz="2400" b="1" u="sng" dirty="0" smtClean="0">
                <a:solidFill>
                  <a:schemeClr val="tx2">
                    <a:lumMod val="75000"/>
                  </a:schemeClr>
                </a:solidFill>
              </a:rPr>
              <a:t>éviter les M</a:t>
            </a:r>
          </a:p>
          <a:p>
            <a:pPr marL="0" lvl="1"/>
            <a:r>
              <a:rPr lang="fr-FR" sz="2400" b="1" dirty="0" smtClean="0"/>
              <a:t>Moyens: L’Etat finance les investissements d’infrastructure et assure la  protection du marché intérieur (protection douanière, encourager les producteurs, lutte contre la contrebande..).</a:t>
            </a:r>
          </a:p>
          <a:p>
            <a:pPr algn="ctr"/>
            <a:endParaRPr lang="fr-FR" dirty="0"/>
          </a:p>
        </p:txBody>
      </p:sp>
      <p:sp>
        <p:nvSpPr>
          <p:cNvPr id="6" name="Flèche vers le bas 5"/>
          <p:cNvSpPr/>
          <p:nvPr/>
        </p:nvSpPr>
        <p:spPr>
          <a:xfrm>
            <a:off x="7572396" y="3357562"/>
            <a:ext cx="14287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5572140"/>
            <a:ext cx="9144000" cy="128586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lvl="1"/>
            <a:endParaRPr lang="fr-FR" sz="2400" b="1" u="sng" dirty="0" smtClean="0">
              <a:solidFill>
                <a:srgbClr val="FF0000"/>
              </a:solidFill>
            </a:endParaRPr>
          </a:p>
          <a:p>
            <a:pPr marL="0" lvl="1"/>
            <a:r>
              <a:rPr lang="fr-FR" sz="2400" b="1" u="sng" dirty="0" smtClean="0">
                <a:solidFill>
                  <a:srgbClr val="FF0000"/>
                </a:solidFill>
              </a:rPr>
              <a:t>Limites:</a:t>
            </a:r>
            <a:r>
              <a:rPr lang="fr-FR" sz="2400" b="1" dirty="0" smtClean="0"/>
              <a:t> La protection élevée et permanente a contribué à maintenir des coûts de production élevés (risque de gaspillage de facteurs de P), une productivité faible, et à réduire toute concurrence.  </a:t>
            </a:r>
          </a:p>
          <a:p>
            <a:r>
              <a:rPr lang="fr-FR" sz="2400" b="1" dirty="0" smtClean="0"/>
              <a:t> </a:t>
            </a:r>
            <a:endParaRPr lang="fr-FR" sz="2400" b="1" dirty="0"/>
          </a:p>
        </p:txBody>
      </p:sp>
      <p:sp>
        <p:nvSpPr>
          <p:cNvPr id="8" name="Rectangle à coins arrondis 7"/>
          <p:cNvSpPr/>
          <p:nvPr/>
        </p:nvSpPr>
        <p:spPr>
          <a:xfrm>
            <a:off x="2071670" y="0"/>
            <a:ext cx="4929222"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Stratégies d’industrialisation</a:t>
            </a:r>
            <a:endParaRPr lang="fr-FR" sz="2800" b="1" dirty="0">
              <a:solidFill>
                <a:schemeClr val="tx1"/>
              </a:solidFill>
            </a:endParaRPr>
          </a:p>
        </p:txBody>
      </p:sp>
      <p:cxnSp>
        <p:nvCxnSpPr>
          <p:cNvPr id="9" name="Connecteur droit 8"/>
          <p:cNvCxnSpPr/>
          <p:nvPr/>
        </p:nvCxnSpPr>
        <p:spPr>
          <a:xfrm rot="5400000">
            <a:off x="7893867" y="2178835"/>
            <a:ext cx="1357322"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Connecteur droit 9"/>
          <p:cNvCxnSpPr/>
          <p:nvPr/>
        </p:nvCxnSpPr>
        <p:spPr>
          <a:xfrm rot="5400000">
            <a:off x="6250793" y="2178835"/>
            <a:ext cx="1928826"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Connecteur droit 10"/>
          <p:cNvCxnSpPr/>
          <p:nvPr/>
        </p:nvCxnSpPr>
        <p:spPr>
          <a:xfrm rot="5400000">
            <a:off x="7073124" y="2142322"/>
            <a:ext cx="1571636" cy="1588"/>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trips(down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strips(down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strips(down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strips(down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strips(downLeft)">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strips(downLeft)">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1-4-2 Les choix sectoriels de l’économie marocaine</a:t>
            </a:r>
            <a:endParaRPr lang="fr-FR" dirty="0"/>
          </a:p>
        </p:txBody>
      </p:sp>
      <p:sp>
        <p:nvSpPr>
          <p:cNvPr id="3" name="Espace réservé du contenu 2"/>
          <p:cNvSpPr>
            <a:spLocks noGrp="1"/>
          </p:cNvSpPr>
          <p:nvPr>
            <p:ph idx="1"/>
          </p:nvPr>
        </p:nvSpPr>
        <p:spPr>
          <a:xfrm>
            <a:off x="457200" y="1600201"/>
            <a:ext cx="8229600" cy="828668"/>
          </a:xfrm>
        </p:spPr>
        <p:txBody>
          <a:bodyPr/>
          <a:lstStyle/>
          <a:p>
            <a:pPr marL="514350" indent="-514350">
              <a:buFont typeface="+mj-lt"/>
              <a:buAutoNum type="arabicPeriod"/>
            </a:pPr>
            <a:r>
              <a:rPr lang="fr-FR" dirty="0" smtClean="0"/>
              <a:t>La stratégie agricole: Plan Maroc vert</a:t>
            </a:r>
            <a:endParaRPr lang="fr-FR" dirty="0"/>
          </a:p>
        </p:txBody>
      </p:sp>
      <p:sp>
        <p:nvSpPr>
          <p:cNvPr id="2050" name="AutoShape 2" descr="Résultat de recherche d'images pour &quot;stratégie agricole plan ver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52" name="Picture 4" descr="http://www.maroc.ma/fr/system/files/documents_actualite/lemarocvert.jpg"/>
          <p:cNvPicPr>
            <a:picLocks noChangeAspect="1" noChangeArrowheads="1"/>
          </p:cNvPicPr>
          <p:nvPr/>
        </p:nvPicPr>
        <p:blipFill>
          <a:blip r:embed="rId2"/>
          <a:srcRect/>
          <a:stretch>
            <a:fillRect/>
          </a:stretch>
        </p:blipFill>
        <p:spPr bwMode="auto">
          <a:xfrm>
            <a:off x="6215074" y="2357430"/>
            <a:ext cx="2714612" cy="2428875"/>
          </a:xfrm>
          <a:prstGeom prst="rect">
            <a:avLst/>
          </a:prstGeom>
          <a:noFill/>
        </p:spPr>
      </p:pic>
      <p:sp>
        <p:nvSpPr>
          <p:cNvPr id="7" name="ZoneTexte 6"/>
          <p:cNvSpPr txBox="1"/>
          <p:nvPr/>
        </p:nvSpPr>
        <p:spPr>
          <a:xfrm>
            <a:off x="642910" y="2357430"/>
            <a:ext cx="5500726" cy="2677656"/>
          </a:xfrm>
          <a:prstGeom prst="rect">
            <a:avLst/>
          </a:prstGeom>
          <a:noFill/>
        </p:spPr>
        <p:txBody>
          <a:bodyPr wrap="square" rtlCol="0">
            <a:spAutoFit/>
          </a:bodyPr>
          <a:lstStyle/>
          <a:p>
            <a:r>
              <a:rPr lang="fr-FR" sz="2800" dirty="0" smtClean="0"/>
              <a:t>Un programme ambitieux visant la réalisation </a:t>
            </a:r>
            <a:r>
              <a:rPr lang="fr-FR" sz="2800" b="1" u="sng" dirty="0" smtClean="0">
                <a:solidFill>
                  <a:srgbClr val="C00000"/>
                </a:solidFill>
              </a:rPr>
              <a:t>d’un développement agricole</a:t>
            </a:r>
            <a:r>
              <a:rPr lang="fr-FR" sz="2800" dirty="0" smtClean="0"/>
              <a:t> rapide à l’échelle nationale, ambitionne la réalisation d’un PIB annuel variant entre 70 et 100 milliards de DH.</a:t>
            </a:r>
            <a:endParaRPr lang="fr-FR" sz="2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plan vert.JPG"/>
          <p:cNvPicPr>
            <a:picLocks noChangeAspect="1"/>
          </p:cNvPicPr>
          <p:nvPr/>
        </p:nvPicPr>
        <p:blipFill>
          <a:blip r:embed="rId2"/>
          <a:stretch>
            <a:fillRect/>
          </a:stretch>
        </p:blipFill>
        <p:spPr>
          <a:xfrm>
            <a:off x="4762" y="0"/>
            <a:ext cx="9134475" cy="6858000"/>
          </a:xfrm>
          <a:prstGeom prst="rect">
            <a:avLst/>
          </a:prstGeom>
        </p:spPr>
      </p:pic>
      <p:sp>
        <p:nvSpPr>
          <p:cNvPr id="5" name="Rectangle 4"/>
          <p:cNvSpPr/>
          <p:nvPr/>
        </p:nvSpPr>
        <p:spPr>
          <a:xfrm>
            <a:off x="4071934" y="1428736"/>
            <a:ext cx="4643470" cy="1428760"/>
          </a:xfrm>
          <a:prstGeom prst="rect">
            <a:avLst/>
          </a:prstGeom>
          <a:solidFill>
            <a:srgbClr val="00B05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800" dirty="0" smtClean="0"/>
              <a:t>Développement d’une agriculture moderne à haute valeur ajoutée</a:t>
            </a:r>
            <a:endParaRPr lang="fr-FR" sz="2800" dirty="0"/>
          </a:p>
        </p:txBody>
      </p:sp>
      <p:sp>
        <p:nvSpPr>
          <p:cNvPr id="8" name="Rectangle 7"/>
          <p:cNvSpPr/>
          <p:nvPr/>
        </p:nvSpPr>
        <p:spPr>
          <a:xfrm>
            <a:off x="4071934" y="4357694"/>
            <a:ext cx="4786346" cy="1785950"/>
          </a:xfrm>
          <a:prstGeom prst="rect">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Mise à niveau des acteurs fragiles via l’amélioration du revenu agricole et la lutte contre la pauvreté.</a:t>
            </a:r>
            <a:endParaRPr lang="fr-FR" sz="2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images.slideplayer.fr/1/454497/slides/slide_5.jpg"/>
          <p:cNvPicPr>
            <a:picLocks noChangeAspect="1" noChangeArrowheads="1"/>
          </p:cNvPicPr>
          <p:nvPr/>
        </p:nvPicPr>
        <p:blipFill>
          <a:blip r:embed="rId2"/>
          <a:srcRect/>
          <a:stretch>
            <a:fillRect/>
          </a:stretch>
        </p:blipFill>
        <p:spPr bwMode="auto">
          <a:xfrm>
            <a:off x="0" y="0"/>
            <a:ext cx="9144000" cy="6858001"/>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fr-FR" dirty="0" smtClean="0"/>
              <a:t>La crise </a:t>
            </a:r>
            <a:endParaRPr lang="fr-FR" dirty="0"/>
          </a:p>
        </p:txBody>
      </p:sp>
      <p:sp>
        <p:nvSpPr>
          <p:cNvPr id="3" name="Espace réservé du contenu 2"/>
          <p:cNvSpPr>
            <a:spLocks noGrp="1"/>
          </p:cNvSpPr>
          <p:nvPr>
            <p:ph idx="1"/>
          </p:nvPr>
        </p:nvSpPr>
        <p:spPr>
          <a:xfrm>
            <a:off x="457200" y="1600201"/>
            <a:ext cx="8229600" cy="2686056"/>
          </a:xfrm>
        </p:spPr>
        <p:style>
          <a:lnRef idx="2">
            <a:schemeClr val="accent1"/>
          </a:lnRef>
          <a:fillRef idx="1">
            <a:schemeClr val="lt1"/>
          </a:fillRef>
          <a:effectRef idx="0">
            <a:schemeClr val="accent1"/>
          </a:effectRef>
          <a:fontRef idx="minor">
            <a:schemeClr val="dk1"/>
          </a:fontRef>
        </p:style>
        <p:txBody>
          <a:bodyPr/>
          <a:lstStyle/>
          <a:p>
            <a:r>
              <a:rPr lang="fr-FR" dirty="0" smtClean="0"/>
              <a:t>elle désigne le moment bref de retournement de la conjoncture. Elle est représentée par le point de retournement qui marque le début de la phase de ralentissement de l'activité économique.</a:t>
            </a:r>
            <a:endParaRPr lang="fr-FR"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L’agrégation</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Le Plan Maroc Vert a été bâti sur le principe de l'agrégation comme outil de développement du secteur agricole, sa mise en œuvre réside dans la création </a:t>
            </a:r>
            <a:r>
              <a:rPr lang="fr-FR" b="1" u="sng" dirty="0" smtClean="0">
                <a:solidFill>
                  <a:srgbClr val="C00000"/>
                </a:solidFill>
              </a:rPr>
              <a:t>d’un partenariat </a:t>
            </a:r>
            <a:r>
              <a:rPr lang="fr-FR" dirty="0" smtClean="0"/>
              <a:t>gagnant-gagnant entre l'amont </a:t>
            </a:r>
            <a:r>
              <a:rPr lang="fr-FR" dirty="0" smtClean="0">
                <a:solidFill>
                  <a:srgbClr val="C00000"/>
                </a:solidFill>
              </a:rPr>
              <a:t>productif</a:t>
            </a:r>
            <a:r>
              <a:rPr lang="fr-FR" dirty="0" smtClean="0"/>
              <a:t> et l'aval </a:t>
            </a:r>
            <a:r>
              <a:rPr lang="fr-FR" dirty="0" smtClean="0">
                <a:solidFill>
                  <a:srgbClr val="C00000"/>
                </a:solidFill>
              </a:rPr>
              <a:t>commercial et/ou industriel</a:t>
            </a:r>
            <a:r>
              <a:rPr lang="fr-FR" dirty="0" smtClean="0"/>
              <a:t>.</a:t>
            </a:r>
          </a:p>
          <a:p>
            <a:pPr>
              <a:buNone/>
            </a:pPr>
            <a:r>
              <a:rPr lang="fr-FR" dirty="0" smtClean="0"/>
              <a:t>Exemples: </a:t>
            </a:r>
          </a:p>
          <a:p>
            <a:r>
              <a:rPr lang="fr-FR" dirty="0" smtClean="0"/>
              <a:t>ANCA (Association Nationale des Coopératives d’</a:t>
            </a:r>
            <a:r>
              <a:rPr lang="fr-FR" dirty="0" err="1" smtClean="0"/>
              <a:t>Argane</a:t>
            </a:r>
            <a:r>
              <a:rPr lang="fr-FR" dirty="0" smtClean="0"/>
              <a:t>) </a:t>
            </a:r>
          </a:p>
          <a:p>
            <a:r>
              <a:rPr lang="fr-FR" dirty="0" smtClean="0"/>
              <a:t>ANOC (Association Nationale Ovine et Caprine</a:t>
            </a:r>
          </a:p>
          <a:p>
            <a:r>
              <a:rPr lang="fr-FR" dirty="0" smtClean="0"/>
              <a:t>COPAG (Coopérative Agricole)</a:t>
            </a:r>
            <a:endParaRPr lang="fr-F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 Cette opération se base sur </a:t>
            </a:r>
            <a:r>
              <a:rPr lang="fr-FR" dirty="0" smtClean="0">
                <a:solidFill>
                  <a:srgbClr val="C00000"/>
                </a:solidFill>
              </a:rPr>
              <a:t>le regroupement des agriculteurs producteurs</a:t>
            </a:r>
            <a:r>
              <a:rPr lang="fr-FR" dirty="0" smtClean="0"/>
              <a:t> autour des unités de valorisation (stockage, frigo, </a:t>
            </a:r>
            <a:r>
              <a:rPr lang="fr-FR" dirty="0" smtClean="0"/>
              <a:t>transformation</a:t>
            </a:r>
            <a:r>
              <a:rPr lang="fr-FR" dirty="0" smtClean="0"/>
              <a:t>…) par les </a:t>
            </a:r>
            <a:r>
              <a:rPr lang="fr-FR" dirty="0" err="1" smtClean="0"/>
              <a:t>agrégateurs</a:t>
            </a:r>
            <a:r>
              <a:rPr lang="fr-FR" dirty="0" smtClean="0"/>
              <a:t> privés ou des sociétés ou des coopératives ou des groupements d’intérêt économique (GIE). </a:t>
            </a:r>
            <a:endParaRPr lang="fr-FR"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L’agrégation agricole permet notamment l’amélioration de la productivité, de la qualité et de la commercialisation de la production des petits agriculteurs dans un cadre garanti et règlementé. </a:t>
            </a:r>
            <a:endParaRPr lang="fr-F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2. La stratégie industrielle: Emergence industrielle</a:t>
            </a:r>
            <a:endParaRPr lang="fr-FR" dirty="0"/>
          </a:p>
        </p:txBody>
      </p:sp>
      <p:pic>
        <p:nvPicPr>
          <p:cNvPr id="107521" name="Picture 1"/>
          <p:cNvPicPr>
            <a:picLocks noChangeAspect="1" noChangeArrowheads="1"/>
          </p:cNvPicPr>
          <p:nvPr/>
        </p:nvPicPr>
        <p:blipFill>
          <a:blip r:embed="rId2"/>
          <a:srcRect/>
          <a:stretch>
            <a:fillRect/>
          </a:stretch>
        </p:blipFill>
        <p:spPr bwMode="auto">
          <a:xfrm>
            <a:off x="0" y="1571612"/>
            <a:ext cx="9144000" cy="5286388"/>
          </a:xfrm>
          <a:prstGeom prst="rect">
            <a:avLst/>
          </a:prstGeom>
          <a:noFill/>
          <a:ln w="9525">
            <a:noFill/>
            <a:miter lim="800000"/>
            <a:headEnd/>
            <a:tailEnd/>
          </a:ln>
          <a:effec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image.slidesharecdn.com/maroc-planemergence-130612105051-phpapp01/95/maroc-plan-emergence-1-638.jpg?cb=1371035316"/>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1" name="Picture 3"/>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285860"/>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fr-FR" dirty="0" smtClean="0"/>
              <a:t/>
            </a:r>
            <a:br>
              <a:rPr lang="fr-FR" dirty="0" smtClean="0"/>
            </a:br>
            <a:r>
              <a:rPr lang="fr-FR" sz="3600" dirty="0" smtClean="0"/>
              <a:t>Exercice 5:</a:t>
            </a:r>
            <a:br>
              <a:rPr lang="fr-FR" sz="3600" dirty="0" smtClean="0"/>
            </a:br>
            <a:r>
              <a:rPr lang="fr-FR" sz="3600" dirty="0" smtClean="0"/>
              <a:t>DOCUMENT: Promotion de la culture de l'export</a:t>
            </a:r>
            <a:r>
              <a:rPr lang="fr-FR" dirty="0" smtClean="0"/>
              <a:t/>
            </a:r>
            <a:br>
              <a:rPr lang="fr-FR" dirty="0" smtClean="0"/>
            </a:br>
            <a:endParaRPr lang="fr-FR" dirty="0"/>
          </a:p>
        </p:txBody>
      </p:sp>
      <p:sp>
        <p:nvSpPr>
          <p:cNvPr id="3" name="Espace réservé du contenu 2"/>
          <p:cNvSpPr>
            <a:spLocks noGrp="1"/>
          </p:cNvSpPr>
          <p:nvPr>
            <p:ph idx="1"/>
          </p:nvPr>
        </p:nvSpPr>
        <p:spPr>
          <a:xfrm>
            <a:off x="0" y="1285860"/>
            <a:ext cx="9144000" cy="5572140"/>
          </a:xfrm>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a:buNone/>
            </a:pPr>
            <a:r>
              <a:rPr lang="fr-FR" dirty="0" smtClean="0"/>
              <a:t>Au cours d’une rencontre organisée  par le Centre Marocain de Conjoncture (CMC)  sous le thème: «Compétitivité et dynamique à l'export, quelle stratégie d'avenir ?», le président du CMC, a estimé qu'il y a un problème de compétitivité qui  apparaît  à  travers  l'analyse  du  commerce  extérieur  et  que  l'ouverture  du  pays  a  beaucoup  plus  profité  aux importations.</a:t>
            </a:r>
          </a:p>
          <a:p>
            <a:pPr>
              <a:buNone/>
            </a:pPr>
            <a:r>
              <a:rPr lang="fr-FR" dirty="0" smtClean="0"/>
              <a:t>Cette orientation relevée depuis le milieu de la décennie est significative d'un écart de compétitivité par rapport aux pays concurrents. Certes, le déclin commercial qui ressort de ce constat a poussé les pouvoirs publics à préconiser une  stratégie  globale  pour  le  développement  des  exportations  basée  sur  le  ciblage  des  secteurs,  le  ciblage  des marchés et l'accompagnement des entreprises.</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357166"/>
            <a:ext cx="8686800" cy="5929330"/>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buNone/>
            </a:pPr>
            <a:r>
              <a:rPr lang="fr-FR" dirty="0" smtClean="0"/>
              <a:t>Selon  le  président  du  CMC,  il  s'agit  de  </a:t>
            </a:r>
            <a:r>
              <a:rPr lang="fr-FR" dirty="0" smtClean="0">
                <a:solidFill>
                  <a:srgbClr val="C00000"/>
                </a:solidFill>
              </a:rPr>
              <a:t>l'accélération  du rythme  d'industrialisation  et  de  la  poursuite  du  Plan Emergence.</a:t>
            </a:r>
            <a:r>
              <a:rPr lang="fr-FR" dirty="0" smtClean="0"/>
              <a:t> Tout en appelant à </a:t>
            </a:r>
            <a:r>
              <a:rPr lang="fr-FR" dirty="0" smtClean="0">
                <a:solidFill>
                  <a:srgbClr val="C00000"/>
                </a:solidFill>
              </a:rPr>
              <a:t>la révision du taux de change vers plus de flexibilité,</a:t>
            </a:r>
            <a:r>
              <a:rPr lang="fr-FR" dirty="0" smtClean="0"/>
              <a:t> le président du CMC a plaidé pour  la  promotion  d'une véritable  culture  de l'export.  Le  Maroc  doit  </a:t>
            </a:r>
            <a:r>
              <a:rPr lang="fr-FR" dirty="0" smtClean="0">
                <a:solidFill>
                  <a:srgbClr val="C00000"/>
                </a:solidFill>
              </a:rPr>
              <a:t>poursuivre  les  efforts  de  diversification  de  son économie </a:t>
            </a:r>
            <a:r>
              <a:rPr lang="fr-FR" dirty="0" smtClean="0"/>
              <a:t>et </a:t>
            </a:r>
            <a:r>
              <a:rPr lang="fr-FR" dirty="0" smtClean="0">
                <a:solidFill>
                  <a:srgbClr val="C00000"/>
                </a:solidFill>
              </a:rPr>
              <a:t>développer l'offre exportable en mettant l'accent sur des produits à forte valeur ajoutée. </a:t>
            </a:r>
            <a:r>
              <a:rPr lang="fr-FR" dirty="0" smtClean="0"/>
              <a:t>Pour le CMC, les secteurs secondaire et tertiaire restent concentrés sur une gamme limitée de produits et services.</a:t>
            </a:r>
          </a:p>
          <a:p>
            <a:pPr algn="r">
              <a:buNone/>
            </a:pPr>
            <a:r>
              <a:rPr lang="fr-FR" dirty="0" smtClean="0"/>
              <a:t>Source : Le Matin du Sahara du 14.12.2011</a:t>
            </a:r>
          </a:p>
          <a:p>
            <a:pPr>
              <a:buNone/>
            </a:pPr>
            <a:endParaRPr lang="fr-F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Travail à faire:</a:t>
            </a:r>
            <a:endParaRPr lang="fr-FR" dirty="0"/>
          </a:p>
        </p:txBody>
      </p:sp>
      <p:sp>
        <p:nvSpPr>
          <p:cNvPr id="3" name="Espace réservé du contenu 2"/>
          <p:cNvSpPr>
            <a:spLocks noGrp="1"/>
          </p:cNvSpPr>
          <p:nvPr>
            <p:ph idx="1"/>
          </p:nvPr>
        </p:nvSpPr>
        <p:spPr/>
        <p:txBody>
          <a:bodyPr>
            <a:normAutofit lnSpcReduction="10000"/>
          </a:bodyPr>
          <a:lstStyle/>
          <a:p>
            <a:pPr marL="514350" lvl="0" indent="-514350">
              <a:buFont typeface="+mj-lt"/>
              <a:buAutoNum type="arabicPeriod"/>
            </a:pPr>
            <a:r>
              <a:rPr lang="fr-FR" dirty="0" smtClean="0"/>
              <a:t>A partir du document : </a:t>
            </a:r>
          </a:p>
          <a:p>
            <a:pPr marL="971550" lvl="1" indent="-514350">
              <a:buFont typeface="+mj-lt"/>
              <a:buAutoNum type="alphaLcPeriod"/>
            </a:pPr>
            <a:r>
              <a:rPr lang="fr-FR" dirty="0" smtClean="0"/>
              <a:t>Relevez une phrase indiquant que le Maroc n’a pas su profité de son ouverture.</a:t>
            </a:r>
          </a:p>
          <a:p>
            <a:pPr marL="971550" lvl="1" indent="-514350">
              <a:buFont typeface="+mj-lt"/>
              <a:buAutoNum type="alphaLcPeriod"/>
            </a:pPr>
            <a:r>
              <a:rPr lang="fr-FR" dirty="0" smtClean="0"/>
              <a:t>Dégagez trois actions proposées pour promouvoir les exportations.</a:t>
            </a:r>
          </a:p>
          <a:p>
            <a:pPr marL="514350" lvl="0" indent="-514350">
              <a:buNone/>
            </a:pPr>
            <a:r>
              <a:rPr lang="fr-FR" dirty="0" smtClean="0"/>
              <a:t>2. Dégagez une stratégie industrielle de développement à laquelle fait allusion le document.</a:t>
            </a:r>
          </a:p>
          <a:p>
            <a:pPr lvl="0">
              <a:buNone/>
            </a:pPr>
            <a:r>
              <a:rPr lang="fr-FR" dirty="0" smtClean="0"/>
              <a:t>3. Donnez une limite de cette stratégie.</a:t>
            </a:r>
          </a:p>
          <a:p>
            <a:pPr>
              <a:buNone/>
            </a:pPr>
            <a:endParaRPr lang="fr-FR" dirty="0" smtClean="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Corrigé</a:t>
            </a:r>
            <a:endParaRPr lang="fr-FR" dirty="0"/>
          </a:p>
        </p:txBody>
      </p:sp>
      <p:sp>
        <p:nvSpPr>
          <p:cNvPr id="3" name="Espace réservé du contenu 2"/>
          <p:cNvSpPr>
            <a:spLocks noGrp="1"/>
          </p:cNvSpPr>
          <p:nvPr>
            <p:ph idx="1"/>
          </p:nvPr>
        </p:nvSpPr>
        <p:spPr>
          <a:xfrm>
            <a:off x="457200" y="1600200"/>
            <a:ext cx="8229600" cy="4829196"/>
          </a:xfrm>
        </p:spPr>
        <p:txBody>
          <a:bodyPr>
            <a:normAutofit lnSpcReduction="10000"/>
          </a:bodyPr>
          <a:lstStyle/>
          <a:p>
            <a:pPr marL="514350" indent="-514350">
              <a:buFont typeface="+mj-lt"/>
              <a:buAutoNum type="arabicPeriod"/>
            </a:pPr>
            <a:r>
              <a:rPr lang="fr-FR" dirty="0" smtClean="0"/>
              <a:t>a. L’ouverture du pays a beaucoup plus profité aux importations.</a:t>
            </a:r>
          </a:p>
          <a:p>
            <a:pPr marL="514350" indent="-514350">
              <a:buNone/>
            </a:pPr>
            <a:r>
              <a:rPr lang="fr-FR" dirty="0" smtClean="0"/>
              <a:t>b. Les actions proposées sont:</a:t>
            </a:r>
          </a:p>
          <a:p>
            <a:pPr marL="914400" lvl="1" indent="-514350">
              <a:buFont typeface="Wingdings" pitchFamily="2" charset="2"/>
              <a:buChar char="§"/>
            </a:pPr>
            <a:r>
              <a:rPr lang="fr-FR" dirty="0" smtClean="0"/>
              <a:t>Accélération du rythme d’industrialisation et de la poursuite du plan Emergence.</a:t>
            </a:r>
          </a:p>
          <a:p>
            <a:pPr marL="914400" lvl="1" indent="-514350">
              <a:buFont typeface="Wingdings" pitchFamily="2" charset="2"/>
              <a:buChar char="§"/>
            </a:pPr>
            <a:r>
              <a:rPr lang="fr-FR" dirty="0" smtClean="0"/>
              <a:t>Révision du taux de change vers plus de flexibilité.</a:t>
            </a:r>
          </a:p>
          <a:p>
            <a:pPr marL="914400" lvl="1" indent="-514350">
              <a:buFont typeface="Wingdings" pitchFamily="2" charset="2"/>
              <a:buChar char="§"/>
            </a:pPr>
            <a:r>
              <a:rPr lang="fr-FR" dirty="0" smtClean="0"/>
              <a:t>Encouragement des entreprises à l’export.</a:t>
            </a:r>
          </a:p>
          <a:p>
            <a:pPr marL="914400" lvl="1" indent="-514350">
              <a:buFont typeface="Wingdings" pitchFamily="2" charset="2"/>
              <a:buChar char="§"/>
            </a:pPr>
            <a:r>
              <a:rPr lang="fr-FR" dirty="0" smtClean="0"/>
              <a:t>Développement de l’offre exportable, en mettant l’accent sur des produits à forte valeur ajoutée.</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2184</TotalTime>
  <Words>5033</Words>
  <Application>Microsoft Office PowerPoint</Application>
  <PresentationFormat>Affichage à l'écran (4:3)</PresentationFormat>
  <Paragraphs>424</Paragraphs>
  <Slides>110</Slides>
  <Notes>0</Notes>
  <HiddenSlides>0</HiddenSlides>
  <MMClips>0</MMClips>
  <ScaleCrop>false</ScaleCrop>
  <HeadingPairs>
    <vt:vector size="4" baseType="variant">
      <vt:variant>
        <vt:lpstr>Thème</vt:lpstr>
      </vt:variant>
      <vt:variant>
        <vt:i4>1</vt:i4>
      </vt:variant>
      <vt:variant>
        <vt:lpstr>Titres des diapositives</vt:lpstr>
      </vt:variant>
      <vt:variant>
        <vt:i4>110</vt:i4>
      </vt:variant>
    </vt:vector>
  </HeadingPairs>
  <TitlesOfParts>
    <vt:vector size="111" baseType="lpstr">
      <vt:lpstr>Thème Office</vt:lpstr>
      <vt:lpstr>Partie IV- Le développement et perspectives d’évolution</vt:lpstr>
      <vt:lpstr>1-1 Notion de base  </vt:lpstr>
      <vt:lpstr>Taux de croissance annuel moyen du PIB en %</vt:lpstr>
      <vt:lpstr>La  croissance  </vt:lpstr>
      <vt:lpstr>Diapositive 5</vt:lpstr>
      <vt:lpstr>L'expansion  </vt:lpstr>
      <vt:lpstr>La  récession  </vt:lpstr>
      <vt:lpstr>La dépression  </vt:lpstr>
      <vt:lpstr>La crise </vt:lpstr>
      <vt:lpstr>La reprise </vt:lpstr>
      <vt:lpstr>1-1-1-2 La mesure de la croissance</vt:lpstr>
      <vt:lpstr>1-1-1-3 Les facteurs de la croissance</vt:lpstr>
      <vt:lpstr> Travail: la force de travail(physique, intellectuel…) qui va être engagé dans le processus de production </vt:lpstr>
      <vt:lpstr>Capital: ensemble des biens durables </vt:lpstr>
      <vt:lpstr>  Progrès technique: ensemble des innovations qui vont permettre une amélioration des processus de production </vt:lpstr>
      <vt:lpstr>Conjoncture </vt:lpstr>
      <vt:lpstr>Rôle de l’Etat </vt:lpstr>
      <vt:lpstr>Comment les facteurs de production influencent-ils la croissance?</vt:lpstr>
      <vt:lpstr>Diapositive 19</vt:lpstr>
      <vt:lpstr>1-1-1-4 Nature de la croissance : </vt:lpstr>
      <vt:lpstr>1-1-2 Le développement </vt:lpstr>
      <vt:lpstr>1-2-2-2 Les indicateurs du développement </vt:lpstr>
      <vt:lpstr>IDH (Indice  de  Développement  Humain): </vt:lpstr>
      <vt:lpstr>Diapositive 24</vt:lpstr>
      <vt:lpstr>IPH  (Indice  de  Pauvreté  Humaine) </vt:lpstr>
      <vt:lpstr>1-2-2-3 Relation croissance et développement  </vt:lpstr>
      <vt:lpstr>Diapositive 27</vt:lpstr>
      <vt:lpstr>Diapositive 28</vt:lpstr>
      <vt:lpstr>1-2-2-4 : Le développement durable  </vt:lpstr>
      <vt:lpstr>1-3-3 Notion de sous-développement  </vt:lpstr>
      <vt:lpstr>1-3-3-2 Typologies et pluralité des situations de sous développement : </vt:lpstr>
      <vt:lpstr>Pays  en  voie  de  développement  (PVD) : </vt:lpstr>
      <vt:lpstr>Pays du Sud : </vt:lpstr>
      <vt:lpstr>Pays  en  développement : </vt:lpstr>
      <vt:lpstr>Pays moins avancés : </vt:lpstr>
      <vt:lpstr>Les Nouveaux Pays Industrialisés (NPI) </vt:lpstr>
      <vt:lpstr>Pays émergents: </vt:lpstr>
      <vt:lpstr>1-2 Les indicateurs du sous- développement</vt:lpstr>
      <vt:lpstr>Diapositive 39</vt:lpstr>
      <vt:lpstr>Exercice 1 Document: l’état actuel des inégalités internationales</vt:lpstr>
      <vt:lpstr>Travail à faire:</vt:lpstr>
      <vt:lpstr>corrigé</vt:lpstr>
      <vt:lpstr>Classement des pays</vt:lpstr>
      <vt:lpstr>Autres indicateurs économiques, sociaux et humains</vt:lpstr>
      <vt:lpstr>Diapositive 45</vt:lpstr>
      <vt:lpstr>En 2015, l’IDH du Maroc était de 0,628 classé au 126ème sur 188</vt:lpstr>
      <vt:lpstr> 1- Les critères économiques </vt:lpstr>
      <vt:lpstr>1- Les critères économiques</vt:lpstr>
      <vt:lpstr>1- Les critères économiques</vt:lpstr>
      <vt:lpstr> 2- Les critères humains </vt:lpstr>
      <vt:lpstr> 3- Critères sociaux </vt:lpstr>
      <vt:lpstr>3- Critères sociaux</vt:lpstr>
      <vt:lpstr> 3- Critères sociaux </vt:lpstr>
      <vt:lpstr>1-3- Les théories explicatives du sous- développement</vt:lpstr>
      <vt:lpstr>Diapositive 55</vt:lpstr>
      <vt:lpstr>Diapositive 56</vt:lpstr>
      <vt:lpstr>Diapositive 57</vt:lpstr>
      <vt:lpstr>Diapositive 58</vt:lpstr>
      <vt:lpstr>1-3-1-2 Les critiques adressés au modèle de ROSTOW:</vt:lpstr>
      <vt:lpstr>Exercice 2</vt:lpstr>
      <vt:lpstr>Diapositive 61</vt:lpstr>
      <vt:lpstr>Travail à faire:</vt:lpstr>
      <vt:lpstr>corrigé</vt:lpstr>
      <vt:lpstr>Diapositive 64</vt:lpstr>
      <vt:lpstr> 1-3-2 Les facteurs externes </vt:lpstr>
      <vt:lpstr> 1-3-2-1  L’Apport de A. Emmanuel : l’échange inégal </vt:lpstr>
      <vt:lpstr>1-3-2-2 S. Amin : Les rapports Centre -Périphérie</vt:lpstr>
      <vt:lpstr>1-3-3 L’approche de F. Perroux </vt:lpstr>
      <vt:lpstr>Diapositive 69</vt:lpstr>
      <vt:lpstr>Diapositive 70</vt:lpstr>
      <vt:lpstr>Exercice 3:</vt:lpstr>
      <vt:lpstr>Diapositive 72</vt:lpstr>
      <vt:lpstr>Travail à faire:</vt:lpstr>
      <vt:lpstr>Corrigé</vt:lpstr>
      <vt:lpstr>Diapositive 75</vt:lpstr>
      <vt:lpstr>1-4- Stratégies sectorielles de développement </vt:lpstr>
      <vt:lpstr>Exercice 4:</vt:lpstr>
      <vt:lpstr>Travail à faire:</vt:lpstr>
      <vt:lpstr>corrigé</vt:lpstr>
      <vt:lpstr>Diapositive 80</vt:lpstr>
      <vt:lpstr>1-4-1- Approche théorique 1-4-1-1 Stratégies d’industrialisation</vt:lpstr>
      <vt:lpstr>Diapositive 82</vt:lpstr>
      <vt:lpstr>Diapositive 83</vt:lpstr>
      <vt:lpstr>Diapositive 84</vt:lpstr>
      <vt:lpstr>Diapositive 85</vt:lpstr>
      <vt:lpstr>Diapositive 86</vt:lpstr>
      <vt:lpstr>1-4-2 Les choix sectoriels de l’économie marocaine</vt:lpstr>
      <vt:lpstr>Diapositive 88</vt:lpstr>
      <vt:lpstr>Diapositive 89</vt:lpstr>
      <vt:lpstr>L’agrégation</vt:lpstr>
      <vt:lpstr>Diapositive 91</vt:lpstr>
      <vt:lpstr>Diapositive 92</vt:lpstr>
      <vt:lpstr>2. La stratégie industrielle: Emergence industrielle</vt:lpstr>
      <vt:lpstr>Diapositive 94</vt:lpstr>
      <vt:lpstr>Diapositive 95</vt:lpstr>
      <vt:lpstr> Exercice 5: DOCUMENT: Promotion de la culture de l'export </vt:lpstr>
      <vt:lpstr>Diapositive 97</vt:lpstr>
      <vt:lpstr>Travail à faire:</vt:lpstr>
      <vt:lpstr>Corrigé</vt:lpstr>
      <vt:lpstr>Diapositive 100</vt:lpstr>
      <vt:lpstr> Exercice 6: DOCUMENT  :  L’industrie automobile connaît une forte croissance des exportations  </vt:lpstr>
      <vt:lpstr>Travail à faire:</vt:lpstr>
      <vt:lpstr>corrigé</vt:lpstr>
      <vt:lpstr>Diapositive 104</vt:lpstr>
      <vt:lpstr>Diapositive 105</vt:lpstr>
      <vt:lpstr>Exercice 7: Document : les piliers du «plan Maroc vert » </vt:lpstr>
      <vt:lpstr>Diapositive 107</vt:lpstr>
      <vt:lpstr>Travail à faire:</vt:lpstr>
      <vt:lpstr>corrigé</vt:lpstr>
      <vt:lpstr>Diapositive 110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Partie IV- Le développement et perspectives d’évolution</dc:title>
  <dc:creator>pc</dc:creator>
  <cp:lastModifiedBy>pc</cp:lastModifiedBy>
  <cp:revision>228</cp:revision>
  <dcterms:created xsi:type="dcterms:W3CDTF">2016-04-08T17:05:09Z</dcterms:created>
  <dcterms:modified xsi:type="dcterms:W3CDTF">2016-05-01T20:15:29Z</dcterms:modified>
</cp:coreProperties>
</file>